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551" r:id="rId4"/>
  </p:sldMasterIdLst>
  <p:notesMasterIdLst>
    <p:notesMasterId r:id="rId22"/>
  </p:notesMasterIdLst>
  <p:handoutMasterIdLst>
    <p:handoutMasterId r:id="rId23"/>
  </p:handoutMasterIdLst>
  <p:sldIdLst>
    <p:sldId id="2147482329" r:id="rId5"/>
    <p:sldId id="2147482330" r:id="rId6"/>
    <p:sldId id="2147479625" r:id="rId7"/>
    <p:sldId id="2147482332" r:id="rId8"/>
    <p:sldId id="2147482343" r:id="rId9"/>
    <p:sldId id="2147482342" r:id="rId10"/>
    <p:sldId id="2147482344" r:id="rId11"/>
    <p:sldId id="2147482345" r:id="rId12"/>
    <p:sldId id="2147482335" r:id="rId13"/>
    <p:sldId id="2147482336" r:id="rId14"/>
    <p:sldId id="2147482337" r:id="rId15"/>
    <p:sldId id="2147482338" r:id="rId16"/>
    <p:sldId id="2147482339" r:id="rId17"/>
    <p:sldId id="2147482340" r:id="rId18"/>
    <p:sldId id="2147482341" r:id="rId19"/>
    <p:sldId id="2147482331" r:id="rId20"/>
    <p:sldId id="2147481902" r:id="rId2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ECE112A-041A-1327-7C48-6A1E70772ACB}" name="Henk Boelman" initials="HB" userId="S::heboelma@microsoft.com::f54986e4-1d4b-42c0-8eb0-f235c40ca989" providerId="AD"/>
  <p188:author id="{11A94142-2807-5616-1C95-10EBA1A9ECFD}" name="Amy Boyd" initials="AB" userId="S::amynic@microsoft.com::366d22d8-720b-4595-ab72-12274fa2ff31" providerId="AD"/>
  <p188:author id="{6AFA61D8-796F-555E-A395-B33F90AAF99E}" name="Monica Lueder" initials="ML" userId="S::monical@microsoft.com::75969e72-ba9c-4e32-a4ac-c8f3aeff9ba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ADC6"/>
    <a:srgbClr val="D6522B"/>
    <a:srgbClr val="622512"/>
    <a:srgbClr val="F3CBBF"/>
    <a:srgbClr val="657076"/>
    <a:srgbClr val="B17F25"/>
    <a:srgbClr val="359617"/>
    <a:srgbClr val="549BEC"/>
    <a:srgbClr val="9CEBFF"/>
    <a:srgbClr val="46BC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902" autoAdjust="0"/>
    <p:restoredTop sz="84914" autoAdjust="0"/>
  </p:normalViewPr>
  <p:slideViewPr>
    <p:cSldViewPr snapToGrid="0">
      <p:cViewPr varScale="1">
        <p:scale>
          <a:sx n="62" d="100"/>
          <a:sy n="62" d="100"/>
        </p:scale>
        <p:origin x="1214" y="274"/>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3/15/2025 12:27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3/15/2025 12:11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GB" sz="850" dirty="0">
              <a:latin typeface="Segoe UI"/>
              <a:cs typeface="Segoe UI"/>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3/15/2025 12:11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40085086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F4EA6-2400-5EDC-B59D-B6544F32B4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332C2D-80AE-2198-13E0-4167C23428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DCD456-FE59-ABDA-1FE2-C03813A2B3F4}"/>
              </a:ext>
            </a:extLst>
          </p:cNvPr>
          <p:cNvSpPr>
            <a:spLocks noGrp="1"/>
          </p:cNvSpPr>
          <p:nvPr>
            <p:ph type="body" idx="1"/>
          </p:nvPr>
        </p:nvSpPr>
        <p:spPr/>
        <p:txBody>
          <a:bodyPr/>
          <a:lstStyle/>
          <a:p>
            <a:r>
              <a:rPr lang="es-ES" dirty="0" err="1"/>
              <a:t>Copilot</a:t>
            </a:r>
            <a:r>
              <a:rPr lang="es-ES" dirty="0"/>
              <a:t> en Word transforma la manera en que interactuamos con el procesamiento de texto. Desde generar contenido hasta ofrecer sugerencias para mejorar el estilo y la gramática, esta herramienta está diseñada para aumentar la productividad y facilitar la escritura. Además, puede resumir información y ayudar con la investigación, lo que ahorra tiempo y esfuerzo a los usuarios.</a:t>
            </a:r>
          </a:p>
        </p:txBody>
      </p:sp>
      <p:sp>
        <p:nvSpPr>
          <p:cNvPr id="4" name="Header Placeholder 3">
            <a:extLst>
              <a:ext uri="{FF2B5EF4-FFF2-40B4-BE49-F238E27FC236}">
                <a16:creationId xmlns:a16="http://schemas.microsoft.com/office/drawing/2014/main" id="{28EDEB6F-D51B-368B-9278-C6905965C7AA}"/>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7331DE8D-1A73-BAB2-79A0-84C77EAD21C6}"/>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8CF509B-3913-F9ED-43BA-BC51F10AD6D8}"/>
              </a:ext>
            </a:extLst>
          </p:cNvPr>
          <p:cNvSpPr>
            <a:spLocks noGrp="1"/>
          </p:cNvSpPr>
          <p:nvPr>
            <p:ph type="dt" idx="1"/>
          </p:nvPr>
        </p:nvSpPr>
        <p:spPr/>
        <p:txBody>
          <a:bodyPr/>
          <a:lstStyle/>
          <a:p>
            <a:fld id="{386CE63F-9E7F-4C04-9D0D-FCA25A8E9E86}" type="datetime8">
              <a:rPr lang="en-US" smtClean="0"/>
              <a:t>3/15/2025 12:11 PM</a:t>
            </a:fld>
            <a:endParaRPr lang="en-US"/>
          </a:p>
        </p:txBody>
      </p:sp>
      <p:sp>
        <p:nvSpPr>
          <p:cNvPr id="7" name="Slide Number Placeholder 6">
            <a:extLst>
              <a:ext uri="{FF2B5EF4-FFF2-40B4-BE49-F238E27FC236}">
                <a16:creationId xmlns:a16="http://schemas.microsoft.com/office/drawing/2014/main" id="{0AE1594B-236F-A79D-B6C0-1F0C72A3C32B}"/>
              </a:ext>
            </a:extLst>
          </p:cNvPr>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8781635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692A6-517D-A994-8EEC-0842D9AB7A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E5E8FD-B703-208A-F5C9-6047A936C7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E6103E-84C3-8435-DAFF-91E60F967E24}"/>
              </a:ext>
            </a:extLst>
          </p:cNvPr>
          <p:cNvSpPr>
            <a:spLocks noGrp="1"/>
          </p:cNvSpPr>
          <p:nvPr>
            <p:ph type="body" idx="1"/>
          </p:nvPr>
        </p:nvSpPr>
        <p:spPr/>
        <p:txBody>
          <a:bodyPr/>
          <a:lstStyle/>
          <a:p>
            <a:r>
              <a:rPr lang="es-ES" dirty="0" err="1"/>
              <a:t>Copilot</a:t>
            </a:r>
            <a:r>
              <a:rPr lang="es-ES" dirty="0"/>
              <a:t> en Word transforma la manera en que interactuamos con el procesamiento de texto. Desde generar contenido hasta ofrecer sugerencias para mejorar el estilo y la gramática, esta herramienta está diseñada para aumentar la productividad y facilitar la escritura. Además, puede resumir información y ayudar con la investigación, lo que ahorra tiempo y esfuerzo a los usuarios.</a:t>
            </a:r>
          </a:p>
        </p:txBody>
      </p:sp>
      <p:sp>
        <p:nvSpPr>
          <p:cNvPr id="4" name="Header Placeholder 3">
            <a:extLst>
              <a:ext uri="{FF2B5EF4-FFF2-40B4-BE49-F238E27FC236}">
                <a16:creationId xmlns:a16="http://schemas.microsoft.com/office/drawing/2014/main" id="{1ECAFCD0-6CBD-DB9F-80DF-CE41EB21EAD3}"/>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C3A43803-26C4-0EB6-8842-B0FF43D3512E}"/>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626C837-1240-C46D-C425-7B4B618CF5B0}"/>
              </a:ext>
            </a:extLst>
          </p:cNvPr>
          <p:cNvSpPr>
            <a:spLocks noGrp="1"/>
          </p:cNvSpPr>
          <p:nvPr>
            <p:ph type="dt" idx="1"/>
          </p:nvPr>
        </p:nvSpPr>
        <p:spPr/>
        <p:txBody>
          <a:bodyPr/>
          <a:lstStyle/>
          <a:p>
            <a:fld id="{386CE63F-9E7F-4C04-9D0D-FCA25A8E9E86}" type="datetime8">
              <a:rPr lang="en-US" smtClean="0"/>
              <a:t>3/15/2025 12:11 PM</a:t>
            </a:fld>
            <a:endParaRPr lang="en-US"/>
          </a:p>
        </p:txBody>
      </p:sp>
      <p:sp>
        <p:nvSpPr>
          <p:cNvPr id="7" name="Slide Number Placeholder 6">
            <a:extLst>
              <a:ext uri="{FF2B5EF4-FFF2-40B4-BE49-F238E27FC236}">
                <a16:creationId xmlns:a16="http://schemas.microsoft.com/office/drawing/2014/main" id="{42120D28-D505-51A4-B5CB-998D067444E8}"/>
              </a:ext>
            </a:extLst>
          </p:cNvPr>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996920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395F7-5513-42DA-89EB-6EEC471F89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B27F80-8453-7378-4BDF-F9C61A26DF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BFFCCA-F55C-8B48-BE8B-294A38929711}"/>
              </a:ext>
            </a:extLst>
          </p:cNvPr>
          <p:cNvSpPr>
            <a:spLocks noGrp="1"/>
          </p:cNvSpPr>
          <p:nvPr>
            <p:ph type="body" idx="1"/>
          </p:nvPr>
        </p:nvSpPr>
        <p:spPr/>
        <p:txBody>
          <a:bodyPr/>
          <a:lstStyle/>
          <a:p>
            <a:r>
              <a:rPr lang="es-ES" dirty="0" err="1"/>
              <a:t>Copilot</a:t>
            </a:r>
            <a:r>
              <a:rPr lang="es-ES" dirty="0"/>
              <a:t> en Word transforma la manera en que interactuamos con el procesamiento de texto. Desde generar contenido hasta ofrecer sugerencias para mejorar el estilo y la gramática, esta herramienta está diseñada para aumentar la productividad y facilitar la escritura. Además, puede resumir información y ayudar con la investigación, lo que ahorra tiempo y esfuerzo a los usuarios.</a:t>
            </a:r>
          </a:p>
        </p:txBody>
      </p:sp>
      <p:sp>
        <p:nvSpPr>
          <p:cNvPr id="4" name="Header Placeholder 3">
            <a:extLst>
              <a:ext uri="{FF2B5EF4-FFF2-40B4-BE49-F238E27FC236}">
                <a16:creationId xmlns:a16="http://schemas.microsoft.com/office/drawing/2014/main" id="{FC387B0F-C9B9-D3E3-4E2B-4950EF130513}"/>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6DB7B854-E0DA-C93A-45A8-4CD7850B2CB3}"/>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0493D51-D84D-6399-007B-C35C556577D3}"/>
              </a:ext>
            </a:extLst>
          </p:cNvPr>
          <p:cNvSpPr>
            <a:spLocks noGrp="1"/>
          </p:cNvSpPr>
          <p:nvPr>
            <p:ph type="dt" idx="1"/>
          </p:nvPr>
        </p:nvSpPr>
        <p:spPr/>
        <p:txBody>
          <a:bodyPr/>
          <a:lstStyle/>
          <a:p>
            <a:fld id="{386CE63F-9E7F-4C04-9D0D-FCA25A8E9E86}" type="datetime8">
              <a:rPr lang="en-US" smtClean="0"/>
              <a:t>3/15/2025 12:11 PM</a:t>
            </a:fld>
            <a:endParaRPr lang="en-US"/>
          </a:p>
        </p:txBody>
      </p:sp>
      <p:sp>
        <p:nvSpPr>
          <p:cNvPr id="7" name="Slide Number Placeholder 6">
            <a:extLst>
              <a:ext uri="{FF2B5EF4-FFF2-40B4-BE49-F238E27FC236}">
                <a16:creationId xmlns:a16="http://schemas.microsoft.com/office/drawing/2014/main" id="{4A309049-94DB-5D6D-E0D2-26838833A690}"/>
              </a:ext>
            </a:extLst>
          </p:cNvPr>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7299460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35CA3C-C9DC-4F6E-F2B5-3ABC7D203E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E2B69E-6D83-9945-3BFD-A8711E58BB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E52314-22CB-5EF5-6A66-63F8CE526E2D}"/>
              </a:ext>
            </a:extLst>
          </p:cNvPr>
          <p:cNvSpPr>
            <a:spLocks noGrp="1"/>
          </p:cNvSpPr>
          <p:nvPr>
            <p:ph type="body" idx="1"/>
          </p:nvPr>
        </p:nvSpPr>
        <p:spPr/>
        <p:txBody>
          <a:bodyPr/>
          <a:lstStyle/>
          <a:p>
            <a:r>
              <a:rPr lang="es-ES" dirty="0" err="1"/>
              <a:t>Copilot</a:t>
            </a:r>
            <a:r>
              <a:rPr lang="es-ES" dirty="0"/>
              <a:t> en Word transforma la manera en que interactuamos con el procesamiento de texto. Desde generar contenido hasta ofrecer sugerencias para mejorar el estilo y la gramática, esta herramienta está diseñada para aumentar la productividad y facilitar la escritura. Además, puede resumir información y ayudar con la investigación, lo que ahorra tiempo y esfuerzo a los usuarios.</a:t>
            </a:r>
          </a:p>
        </p:txBody>
      </p:sp>
      <p:sp>
        <p:nvSpPr>
          <p:cNvPr id="4" name="Header Placeholder 3">
            <a:extLst>
              <a:ext uri="{FF2B5EF4-FFF2-40B4-BE49-F238E27FC236}">
                <a16:creationId xmlns:a16="http://schemas.microsoft.com/office/drawing/2014/main" id="{62E2D8F6-68BC-A4F4-B550-C4D1EDFDC855}"/>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06A08157-5634-22CA-E618-E0EEDC05AD5E}"/>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646E4DC-E636-7725-46A2-B64271072FB0}"/>
              </a:ext>
            </a:extLst>
          </p:cNvPr>
          <p:cNvSpPr>
            <a:spLocks noGrp="1"/>
          </p:cNvSpPr>
          <p:nvPr>
            <p:ph type="dt" idx="1"/>
          </p:nvPr>
        </p:nvSpPr>
        <p:spPr/>
        <p:txBody>
          <a:bodyPr/>
          <a:lstStyle/>
          <a:p>
            <a:fld id="{386CE63F-9E7F-4C04-9D0D-FCA25A8E9E86}" type="datetime8">
              <a:rPr lang="en-US" smtClean="0"/>
              <a:t>3/15/2025 12:11 PM</a:t>
            </a:fld>
            <a:endParaRPr lang="en-US"/>
          </a:p>
        </p:txBody>
      </p:sp>
      <p:sp>
        <p:nvSpPr>
          <p:cNvPr id="7" name="Slide Number Placeholder 6">
            <a:extLst>
              <a:ext uri="{FF2B5EF4-FFF2-40B4-BE49-F238E27FC236}">
                <a16:creationId xmlns:a16="http://schemas.microsoft.com/office/drawing/2014/main" id="{10B341D8-5B5C-273C-27D3-18765B291FEC}"/>
              </a:ext>
            </a:extLst>
          </p:cNvPr>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660593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AA793-9568-1966-9FEF-9101095756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D61354-15DC-3E79-361F-D011422372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2A3938-A3A1-6216-7D9D-3524D9983522}"/>
              </a:ext>
            </a:extLst>
          </p:cNvPr>
          <p:cNvSpPr>
            <a:spLocks noGrp="1"/>
          </p:cNvSpPr>
          <p:nvPr>
            <p:ph type="body" idx="1"/>
          </p:nvPr>
        </p:nvSpPr>
        <p:spPr/>
        <p:txBody>
          <a:bodyPr/>
          <a:lstStyle/>
          <a:p>
            <a:r>
              <a:rPr lang="es-ES" dirty="0" err="1"/>
              <a:t>Copilot</a:t>
            </a:r>
            <a:r>
              <a:rPr lang="es-ES" dirty="0"/>
              <a:t> en Word transforma la manera en que interactuamos con el procesamiento de texto. Desde generar contenido hasta ofrecer sugerencias para mejorar el estilo y la gramática, esta herramienta está diseñada para aumentar la productividad y facilitar la escritura. Además, puede resumir información y ayudar con la investigación, lo que ahorra tiempo y esfuerzo a los usuarios.</a:t>
            </a:r>
          </a:p>
        </p:txBody>
      </p:sp>
      <p:sp>
        <p:nvSpPr>
          <p:cNvPr id="4" name="Header Placeholder 3">
            <a:extLst>
              <a:ext uri="{FF2B5EF4-FFF2-40B4-BE49-F238E27FC236}">
                <a16:creationId xmlns:a16="http://schemas.microsoft.com/office/drawing/2014/main" id="{2A02417B-C349-263B-50B0-2112BD43767D}"/>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10FEE562-A3C9-6808-417E-D351C95DABF3}"/>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2DFCA31-4852-6080-C766-CCDC5AC07DE5}"/>
              </a:ext>
            </a:extLst>
          </p:cNvPr>
          <p:cNvSpPr>
            <a:spLocks noGrp="1"/>
          </p:cNvSpPr>
          <p:nvPr>
            <p:ph type="dt" idx="1"/>
          </p:nvPr>
        </p:nvSpPr>
        <p:spPr/>
        <p:txBody>
          <a:bodyPr/>
          <a:lstStyle/>
          <a:p>
            <a:fld id="{386CE63F-9E7F-4C04-9D0D-FCA25A8E9E86}" type="datetime8">
              <a:rPr lang="en-US" smtClean="0"/>
              <a:t>3/15/2025 12:11 PM</a:t>
            </a:fld>
            <a:endParaRPr lang="en-US"/>
          </a:p>
        </p:txBody>
      </p:sp>
      <p:sp>
        <p:nvSpPr>
          <p:cNvPr id="7" name="Slide Number Placeholder 6">
            <a:extLst>
              <a:ext uri="{FF2B5EF4-FFF2-40B4-BE49-F238E27FC236}">
                <a16:creationId xmlns:a16="http://schemas.microsoft.com/office/drawing/2014/main" id="{977DF0FE-98F6-18F0-7859-ED5D4E56ED68}"/>
              </a:ext>
            </a:extLst>
          </p:cNvPr>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8067616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In conclusion, Microsoft 365 Copilot provides valuable tools that enhance productivity. By automating various tasks across Word, Excel, PowerPoint, and Teams, users can focus on more critical aspects of their work. Adopting this technology not only streamlines workflows but also minimizes errors, making it a powerful ally in any professional environment.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3/15/2025 12:11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4812241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D46FE-574A-A4DC-649C-94ACD4504E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B95393-2C1A-11F8-783F-8B8D04847A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28A6A8-79C1-5E00-6B8D-2DF02B8D10AC}"/>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58974443-162E-1199-DA15-CBAA67EABBC4}"/>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09E97D46-CD1D-8B7D-1DEE-5D8D66FFC95C}"/>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3E8EF8E-89C4-157C-46AE-F65A40D8ECC1}"/>
              </a:ext>
            </a:extLst>
          </p:cNvPr>
          <p:cNvSpPr>
            <a:spLocks noGrp="1"/>
          </p:cNvSpPr>
          <p:nvPr>
            <p:ph type="dt" idx="1"/>
          </p:nvPr>
        </p:nvSpPr>
        <p:spPr/>
        <p:txBody>
          <a:bodyPr/>
          <a:lstStyle/>
          <a:p>
            <a:fld id="{386CE63F-9E7F-4C04-9D0D-FCA25A8E9E86}" type="datetime8">
              <a:rPr lang="en-US" smtClean="0"/>
              <a:t>3/15/2025 12:11 PM</a:t>
            </a:fld>
            <a:endParaRPr lang="en-US"/>
          </a:p>
        </p:txBody>
      </p:sp>
      <p:sp>
        <p:nvSpPr>
          <p:cNvPr id="7" name="Slide Number Placeholder 6">
            <a:extLst>
              <a:ext uri="{FF2B5EF4-FFF2-40B4-BE49-F238E27FC236}">
                <a16:creationId xmlns:a16="http://schemas.microsoft.com/office/drawing/2014/main" id="{032C4408-4A81-280A-D3E5-93C9728FD1B1}"/>
              </a:ext>
            </a:extLst>
          </p:cNvPr>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4685088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sz="850" dirty="0">
                <a:latin typeface="Segoe UI"/>
                <a:cs typeface="Segoe UI"/>
              </a:rPr>
              <a:t>All the demos are here!</a:t>
            </a:r>
            <a:endParaRPr lang="en-NL"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3/15/2025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5327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3/15/2025 12:11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4239746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GB" sz="850" dirty="0">
              <a:latin typeface="Segoe UI"/>
              <a:cs typeface="Segoe UI"/>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3/15/2025 12:11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4008508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3/15/2025 12:11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853996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0E6BC-F98C-87FF-AE78-3C83060CFB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48D283-191B-70D9-60CE-25A5F9FB7E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0A6CC5-431A-7F47-A5C4-DBB663D8E73F}"/>
              </a:ext>
            </a:extLst>
          </p:cNvPr>
          <p:cNvSpPr>
            <a:spLocks noGrp="1"/>
          </p:cNvSpPr>
          <p:nvPr>
            <p:ph type="body" idx="1"/>
          </p:nvPr>
        </p:nvSpPr>
        <p:spPr/>
        <p:txBody>
          <a:bodyPr/>
          <a:lstStyle/>
          <a:p>
            <a:r>
              <a:rPr lang="es-ES"/>
              <a:t>Copilot en Word transforma la manera en que interactuamos con el procesamiento de texto. Desde generar contenido hasta ofrecer sugerencias para mejorar el estilo y la gramática, esta herramienta está diseñada para aumentar la productividad y facilitar la escritura. Además, puede resumir información y ayudar con la investigación, lo que ahorra tiempo y esfuerzo a los usuarios.</a:t>
            </a:r>
          </a:p>
        </p:txBody>
      </p:sp>
      <p:sp>
        <p:nvSpPr>
          <p:cNvPr id="4" name="Header Placeholder 3">
            <a:extLst>
              <a:ext uri="{FF2B5EF4-FFF2-40B4-BE49-F238E27FC236}">
                <a16:creationId xmlns:a16="http://schemas.microsoft.com/office/drawing/2014/main" id="{F3DA8150-D930-02E4-B7BA-0F494CCBAAC2}"/>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83A98A9D-506D-CAB8-888C-173C80785C55}"/>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06905F0-2DB7-9B83-ABC0-9116A3AABC59}"/>
              </a:ext>
            </a:extLst>
          </p:cNvPr>
          <p:cNvSpPr>
            <a:spLocks noGrp="1"/>
          </p:cNvSpPr>
          <p:nvPr>
            <p:ph type="dt" idx="1"/>
          </p:nvPr>
        </p:nvSpPr>
        <p:spPr/>
        <p:txBody>
          <a:bodyPr/>
          <a:lstStyle/>
          <a:p>
            <a:fld id="{386CE63F-9E7F-4C04-9D0D-FCA25A8E9E86}" type="datetime8">
              <a:rPr lang="en-US" smtClean="0"/>
              <a:t>3/15/2025 12:11 PM</a:t>
            </a:fld>
            <a:endParaRPr lang="en-US"/>
          </a:p>
        </p:txBody>
      </p:sp>
      <p:sp>
        <p:nvSpPr>
          <p:cNvPr id="7" name="Slide Number Placeholder 6">
            <a:extLst>
              <a:ext uri="{FF2B5EF4-FFF2-40B4-BE49-F238E27FC236}">
                <a16:creationId xmlns:a16="http://schemas.microsoft.com/office/drawing/2014/main" id="{CEF7590C-D447-0972-43A6-B940CA8ED186}"/>
              </a:ext>
            </a:extLst>
          </p:cNvPr>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078992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ABE68-75C7-7EAA-FD00-9E6E87B38B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1A8078-1639-8B47-6E24-552E4358BF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060968-6750-E686-0364-19211A3CA3C3}"/>
              </a:ext>
            </a:extLst>
          </p:cNvPr>
          <p:cNvSpPr>
            <a:spLocks noGrp="1"/>
          </p:cNvSpPr>
          <p:nvPr>
            <p:ph type="body" idx="1"/>
          </p:nvPr>
        </p:nvSpPr>
        <p:spPr/>
        <p:txBody>
          <a:bodyPr/>
          <a:lstStyle/>
          <a:p>
            <a:r>
              <a:rPr lang="es-ES"/>
              <a:t>Copilot en Word transforma la manera en que interactuamos con el procesamiento de texto. Desde generar contenido hasta ofrecer sugerencias para mejorar el estilo y la gramática, esta herramienta está diseñada para aumentar la productividad y facilitar la escritura. Además, puede resumir información y ayudar con la investigación, lo que ahorra tiempo y esfuerzo a los usuarios.</a:t>
            </a:r>
          </a:p>
        </p:txBody>
      </p:sp>
      <p:sp>
        <p:nvSpPr>
          <p:cNvPr id="4" name="Header Placeholder 3">
            <a:extLst>
              <a:ext uri="{FF2B5EF4-FFF2-40B4-BE49-F238E27FC236}">
                <a16:creationId xmlns:a16="http://schemas.microsoft.com/office/drawing/2014/main" id="{22299455-1860-162E-2A3F-2755ADCBA74B}"/>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2A0D4ECF-6CE3-59C6-6011-036107BC4300}"/>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DA232BB-DBFD-1D21-9C6F-5E3D207C774D}"/>
              </a:ext>
            </a:extLst>
          </p:cNvPr>
          <p:cNvSpPr>
            <a:spLocks noGrp="1"/>
          </p:cNvSpPr>
          <p:nvPr>
            <p:ph type="dt" idx="1"/>
          </p:nvPr>
        </p:nvSpPr>
        <p:spPr/>
        <p:txBody>
          <a:bodyPr/>
          <a:lstStyle/>
          <a:p>
            <a:fld id="{386CE63F-9E7F-4C04-9D0D-FCA25A8E9E86}" type="datetime8">
              <a:rPr lang="en-US" smtClean="0"/>
              <a:t>3/15/2025 12:11 PM</a:t>
            </a:fld>
            <a:endParaRPr lang="en-US"/>
          </a:p>
        </p:txBody>
      </p:sp>
      <p:sp>
        <p:nvSpPr>
          <p:cNvPr id="7" name="Slide Number Placeholder 6">
            <a:extLst>
              <a:ext uri="{FF2B5EF4-FFF2-40B4-BE49-F238E27FC236}">
                <a16:creationId xmlns:a16="http://schemas.microsoft.com/office/drawing/2014/main" id="{6023AEA7-3760-2932-1EE2-E25CFAE58610}"/>
              </a:ext>
            </a:extLst>
          </p:cNvPr>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9144968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4D040-24A0-A785-7989-B746850108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4D59FD-9DA1-F8AB-F630-EC842233EE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37A8BB-BDBD-2DC9-7952-EDA8293A67E5}"/>
              </a:ext>
            </a:extLst>
          </p:cNvPr>
          <p:cNvSpPr>
            <a:spLocks noGrp="1"/>
          </p:cNvSpPr>
          <p:nvPr>
            <p:ph type="body" idx="1"/>
          </p:nvPr>
        </p:nvSpPr>
        <p:spPr/>
        <p:txBody>
          <a:bodyPr/>
          <a:lstStyle/>
          <a:p>
            <a:r>
              <a:rPr lang="es-ES"/>
              <a:t>Copilot en Word transforma la manera en que interactuamos con el procesamiento de texto. Desde generar contenido hasta ofrecer sugerencias para mejorar el estilo y la gramática, esta herramienta está diseñada para aumentar la productividad y facilitar la escritura. Además, puede resumir información y ayudar con la investigación, lo que ahorra tiempo y esfuerzo a los usuarios.</a:t>
            </a:r>
          </a:p>
        </p:txBody>
      </p:sp>
      <p:sp>
        <p:nvSpPr>
          <p:cNvPr id="4" name="Header Placeholder 3">
            <a:extLst>
              <a:ext uri="{FF2B5EF4-FFF2-40B4-BE49-F238E27FC236}">
                <a16:creationId xmlns:a16="http://schemas.microsoft.com/office/drawing/2014/main" id="{72BCC0B9-ABCC-6F1D-D68A-6E8DAADD7230}"/>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5682F547-90AF-18A8-932B-C4655A671530}"/>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02EB4F8-9A7C-98A7-1110-55FBE483DA40}"/>
              </a:ext>
            </a:extLst>
          </p:cNvPr>
          <p:cNvSpPr>
            <a:spLocks noGrp="1"/>
          </p:cNvSpPr>
          <p:nvPr>
            <p:ph type="dt" idx="1"/>
          </p:nvPr>
        </p:nvSpPr>
        <p:spPr/>
        <p:txBody>
          <a:bodyPr/>
          <a:lstStyle/>
          <a:p>
            <a:fld id="{386CE63F-9E7F-4C04-9D0D-FCA25A8E9E86}" type="datetime8">
              <a:rPr lang="en-US" smtClean="0"/>
              <a:t>3/15/2025 12:11 PM</a:t>
            </a:fld>
            <a:endParaRPr lang="en-US"/>
          </a:p>
        </p:txBody>
      </p:sp>
      <p:sp>
        <p:nvSpPr>
          <p:cNvPr id="7" name="Slide Number Placeholder 6">
            <a:extLst>
              <a:ext uri="{FF2B5EF4-FFF2-40B4-BE49-F238E27FC236}">
                <a16:creationId xmlns:a16="http://schemas.microsoft.com/office/drawing/2014/main" id="{0C686F8E-36F5-C184-E243-B9C1ADD371E1}"/>
              </a:ext>
            </a:extLst>
          </p:cNvPr>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232361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322B7-8940-E844-55D3-9E43A018A6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3734CB-3B97-B5C7-F5BD-386FE700D3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A0965D-4983-E312-59C8-82B99069463B}"/>
              </a:ext>
            </a:extLst>
          </p:cNvPr>
          <p:cNvSpPr>
            <a:spLocks noGrp="1"/>
          </p:cNvSpPr>
          <p:nvPr>
            <p:ph type="body" idx="1"/>
          </p:nvPr>
        </p:nvSpPr>
        <p:spPr/>
        <p:txBody>
          <a:bodyPr/>
          <a:lstStyle/>
          <a:p>
            <a:r>
              <a:rPr lang="es-ES"/>
              <a:t>Copilot en Word transforma la manera en que interactuamos con el procesamiento de texto. Desde generar contenido hasta ofrecer sugerencias para mejorar el estilo y la gramática, esta herramienta está diseñada para aumentar la productividad y facilitar la escritura. Además, puede resumir información y ayudar con la investigación, lo que ahorra tiempo y esfuerzo a los usuarios.</a:t>
            </a:r>
          </a:p>
        </p:txBody>
      </p:sp>
      <p:sp>
        <p:nvSpPr>
          <p:cNvPr id="4" name="Header Placeholder 3">
            <a:extLst>
              <a:ext uri="{FF2B5EF4-FFF2-40B4-BE49-F238E27FC236}">
                <a16:creationId xmlns:a16="http://schemas.microsoft.com/office/drawing/2014/main" id="{01A2200E-0232-393A-5255-42E04E97C64A}"/>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63D6C989-FDD6-B4A6-62C2-84651A9ED75E}"/>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F93F8A5-5BB0-B722-6EC1-DA6F4D527B21}"/>
              </a:ext>
            </a:extLst>
          </p:cNvPr>
          <p:cNvSpPr>
            <a:spLocks noGrp="1"/>
          </p:cNvSpPr>
          <p:nvPr>
            <p:ph type="dt" idx="1"/>
          </p:nvPr>
        </p:nvSpPr>
        <p:spPr/>
        <p:txBody>
          <a:bodyPr/>
          <a:lstStyle/>
          <a:p>
            <a:fld id="{386CE63F-9E7F-4C04-9D0D-FCA25A8E9E86}" type="datetime8">
              <a:rPr lang="en-US" smtClean="0"/>
              <a:t>3/15/2025 12:11 PM</a:t>
            </a:fld>
            <a:endParaRPr lang="en-US"/>
          </a:p>
        </p:txBody>
      </p:sp>
      <p:sp>
        <p:nvSpPr>
          <p:cNvPr id="7" name="Slide Number Placeholder 6">
            <a:extLst>
              <a:ext uri="{FF2B5EF4-FFF2-40B4-BE49-F238E27FC236}">
                <a16:creationId xmlns:a16="http://schemas.microsoft.com/office/drawing/2014/main" id="{E0F7E4C6-B4DB-D410-3A71-8A978BEF78D6}"/>
              </a:ext>
            </a:extLst>
          </p:cNvPr>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78365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Copilot en Word transforma la manera en que interactuamos con el procesamiento de texto. Desde generar contenido hasta ofrecer sugerencias para mejorar el estilo y la gramática, esta herramienta está diseñada para aumentar la productividad y facilitar la escritura. Además, puede resumir información y ayudar con la investigación, lo que ahorra tiempo y esfuerzo a los usuarios.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3/15/2025 12:11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41925672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4" name="Freeform: Shape 43">
            <a:extLst>
              <a:ext uri="{FF2B5EF4-FFF2-40B4-BE49-F238E27FC236}">
                <a16:creationId xmlns:a16="http://schemas.microsoft.com/office/drawing/2014/main" id="{2118BF19-0035-C321-183A-836CC8060775}"/>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solidFill>
            <a:schemeClr val="tx1"/>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419323006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4405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5665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8642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5922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30936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122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77231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22629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26482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35319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584200" y="2425781"/>
            <a:ext cx="5577840" cy="1107996"/>
          </a:xfrm>
          <a:noFill/>
        </p:spPr>
        <p:txBody>
          <a:bodyPr vert="horz" wrap="square" lIns="0" tIns="0" rIns="0" bIns="0" rtlCol="0" anchor="b" anchorCtr="0">
            <a:spAutoFit/>
          </a:bodyPr>
          <a:lstStyle>
            <a:lvl1pPr>
              <a:defRPr lang="en-US" sz="4000" b="0" kern="1200" cap="none" spc="-50" baseline="0" dirty="0">
                <a:ln w="3175">
                  <a:noFill/>
                </a:ln>
                <a:solidFill>
                  <a:schemeClr val="tx1"/>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lang="en-US" sz="18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spTree>
    <p:extLst>
      <p:ext uri="{BB962C8B-B14F-4D97-AF65-F5344CB8AC3E}">
        <p14:creationId xmlns:p14="http://schemas.microsoft.com/office/powerpoint/2010/main" val="121979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52569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08441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9576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4317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5454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393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94090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359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247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8863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097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03741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4617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3360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3131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473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2311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761019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9482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54804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43266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4149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8140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966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DC379111-541B-1A03-21CB-5FB19CD3721E}"/>
              </a:ext>
            </a:extLst>
          </p:cNvPr>
          <p:cNvSpPr>
            <a:spLocks noGrp="1"/>
          </p:cNvSpPr>
          <p:nvPr>
            <p:ph type="body" sz="quarter" idx="12"/>
          </p:nvPr>
        </p:nvSpPr>
        <p:spPr>
          <a:xfrm>
            <a:off x="562232" y="4653109"/>
            <a:ext cx="5577840" cy="369332"/>
          </a:xfrm>
        </p:spPr>
        <p:txBody>
          <a:bodyPr vert="horz" wrap="square" lIns="0" tIns="0" rIns="0" bIns="0" rtlCol="0" anchor="t">
            <a:spAutoFit/>
          </a:bodyPr>
          <a:lstStyle>
            <a:lvl1pPr marL="0" indent="0">
              <a:buNone/>
              <a:defRPr/>
            </a:lvl1pPr>
          </a:lstStyle>
          <a:p>
            <a:r>
              <a:rPr lang="en-US" sz="2400" dirty="0">
                <a:solidFill>
                  <a:schemeClr val="tx1"/>
                </a:solidFill>
                <a:cs typeface="Segoe UI"/>
              </a:rPr>
              <a:t>Speaker name</a:t>
            </a:r>
            <a:endParaRPr lang="en-US" sz="3200" dirty="0">
              <a:solidFill>
                <a:schemeClr val="tx1"/>
              </a:solidFill>
              <a:cs typeface="Segoe UI"/>
            </a:endParaRPr>
          </a:p>
        </p:txBody>
      </p:sp>
      <p:sp>
        <p:nvSpPr>
          <p:cNvPr id="4" name="Title 3">
            <a:extLst>
              <a:ext uri="{FF2B5EF4-FFF2-40B4-BE49-F238E27FC236}">
                <a16:creationId xmlns:a16="http://schemas.microsoft.com/office/drawing/2014/main" id="{7FA0FBD8-79D3-8C94-1843-5106EC9586FA}"/>
              </a:ext>
            </a:extLst>
          </p:cNvPr>
          <p:cNvSpPr txBox="1">
            <a:spLocks/>
          </p:cNvSpPr>
          <p:nvPr userDrawn="1"/>
        </p:nvSpPr>
        <p:spPr>
          <a:xfrm>
            <a:off x="562232" y="2347217"/>
            <a:ext cx="11302666" cy="1717393"/>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sz="4400" dirty="0">
                <a:solidFill>
                  <a:srgbClr val="FFFFFF"/>
                </a:solidFill>
                <a:cs typeface="Segoe Sans Display Semibold"/>
              </a:rPr>
              <a:t>Demo</a:t>
            </a:r>
          </a:p>
          <a:p>
            <a:endParaRPr lang="en-US" sz="4400" dirty="0">
              <a:solidFill>
                <a:srgbClr val="FFFFFF"/>
              </a:solidFill>
              <a:cs typeface="Segoe Sans Display Semibold"/>
            </a:endParaRPr>
          </a:p>
          <a:p>
            <a:r>
              <a:rPr lang="en-US" sz="3600" dirty="0">
                <a:solidFill>
                  <a:srgbClr val="FFFFFF"/>
                </a:solidFill>
                <a:latin typeface="+mn-lt"/>
                <a:cs typeface="Segoe Sans Display Semibold"/>
              </a:rPr>
              <a:t>Demo name</a:t>
            </a:r>
          </a:p>
        </p:txBody>
      </p:sp>
    </p:spTree>
    <p:extLst>
      <p:ext uri="{BB962C8B-B14F-4D97-AF65-F5344CB8AC3E}">
        <p14:creationId xmlns:p14="http://schemas.microsoft.com/office/powerpoint/2010/main" val="355963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676985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374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4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4580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23109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329297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61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820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939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902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601" r:id="rId1"/>
    <p:sldLayoutId id="2147485554" r:id="rId2"/>
    <p:sldLayoutId id="2147485555" r:id="rId3"/>
    <p:sldLayoutId id="2147485556" r:id="rId4"/>
    <p:sldLayoutId id="2147485557" r:id="rId5"/>
    <p:sldLayoutId id="2147485558" r:id="rId6"/>
    <p:sldLayoutId id="2147485559" r:id="rId7"/>
    <p:sldLayoutId id="2147485560" r:id="rId8"/>
    <p:sldLayoutId id="2147485561" r:id="rId9"/>
    <p:sldLayoutId id="2147485562" r:id="rId10"/>
    <p:sldLayoutId id="2147485563" r:id="rId11"/>
    <p:sldLayoutId id="2147485564" r:id="rId12"/>
    <p:sldLayoutId id="2147485565" r:id="rId13"/>
    <p:sldLayoutId id="2147485566" r:id="rId14"/>
    <p:sldLayoutId id="2147485567" r:id="rId15"/>
    <p:sldLayoutId id="2147485568" r:id="rId16"/>
    <p:sldLayoutId id="2147485569" r:id="rId17"/>
    <p:sldLayoutId id="2147485570" r:id="rId18"/>
    <p:sldLayoutId id="2147485571" r:id="rId19"/>
    <p:sldLayoutId id="2147485572" r:id="rId20"/>
    <p:sldLayoutId id="2147485573" r:id="rId21"/>
    <p:sldLayoutId id="2147485574" r:id="rId22"/>
    <p:sldLayoutId id="2147485575" r:id="rId23"/>
    <p:sldLayoutId id="2147485576" r:id="rId24"/>
    <p:sldLayoutId id="2147485577" r:id="rId25"/>
    <p:sldLayoutId id="2147485578" r:id="rId26"/>
    <p:sldLayoutId id="2147485579" r:id="rId27"/>
    <p:sldLayoutId id="2147485580" r:id="rId28"/>
    <p:sldLayoutId id="2147485581" r:id="rId29"/>
    <p:sldLayoutId id="2147485582" r:id="rId30"/>
    <p:sldLayoutId id="2147485583" r:id="rId31"/>
    <p:sldLayoutId id="2147485584" r:id="rId32"/>
    <p:sldLayoutId id="2147485585" r:id="rId33"/>
    <p:sldLayoutId id="2147485586" r:id="rId34"/>
    <p:sldLayoutId id="2147485587" r:id="rId35"/>
    <p:sldLayoutId id="2147485588" r:id="rId36"/>
    <p:sldLayoutId id="2147485589" r:id="rId37"/>
    <p:sldLayoutId id="2147485590" r:id="rId38"/>
    <p:sldLayoutId id="2147485591" r:id="rId39"/>
    <p:sldLayoutId id="2147485592" r:id="rId40"/>
    <p:sldLayoutId id="2147485593" r:id="rId41"/>
    <p:sldLayoutId id="2147485594" r:id="rId42"/>
    <p:sldLayoutId id="2147485595" r:id="rId43"/>
    <p:sldLayoutId id="2147485596" r:id="rId44"/>
    <p:sldLayoutId id="2147485597" r:id="rId45"/>
    <p:sldLayoutId id="2147485598" r:id="rId46"/>
    <p:sldLayoutId id="2147485599" r:id="rId47"/>
    <p:sldLayoutId id="2147485600" r:id="rId48"/>
    <p:sldLayoutId id="2147485602"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50.jpeg"/><Relationship Id="rId5" Type="http://schemas.openxmlformats.org/officeDocument/2006/relationships/image" Target="../media/image37.png"/><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51.jpe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hyperlink" Target="https://www.youtube.com/watch?v=rLC2frnUasw&amp;list=PLvKUhCi3vBnFxqi0kYSa5juR3TZUUjtrz&amp;index=2"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52.jpeg"/><Relationship Id="rId5" Type="http://schemas.openxmlformats.org/officeDocument/2006/relationships/image" Target="../media/image40.png"/><Relationship Id="rId4" Type="http://schemas.openxmlformats.org/officeDocument/2006/relationships/image" Target="../media/image51.jpeg"/></Relationships>
</file>

<file path=ppt/slides/_rels/slide1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54.png"/><Relationship Id="rId7"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45.xml"/><Relationship Id="rId6" Type="http://schemas.openxmlformats.org/officeDocument/2006/relationships/image" Target="../media/image33.png"/><Relationship Id="rId5" Type="http://schemas.openxmlformats.org/officeDocument/2006/relationships/image" Target="../media/image32.JPG"/><Relationship Id="rId10" Type="http://schemas.openxmlformats.org/officeDocument/2006/relationships/image" Target="../media/image56.png"/><Relationship Id="rId4" Type="http://schemas.openxmlformats.org/officeDocument/2006/relationships/image" Target="../media/image55.svg"/><Relationship Id="rId9" Type="http://schemas.openxmlformats.org/officeDocument/2006/relationships/hyperlink" Target="http://biist.pro/"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3" Type="http://schemas.openxmlformats.org/officeDocument/2006/relationships/image" Target="../media/image32.JPG"/><Relationship Id="rId7" Type="http://schemas.openxmlformats.org/officeDocument/2006/relationships/hyperlink" Target="http://biist.pro/"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3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hyperlink" Target="https://www.youtube.com/watch?v=S7xTBa93TX8&amp;list=PLvKUhCi3vBnFxqi0kYSa5juR3TZUUjtrz" TargetMode="External"/><Relationship Id="rId5" Type="http://schemas.openxmlformats.org/officeDocument/2006/relationships/image" Target="../media/image42.jpe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44.svg"/><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4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2232" y="1459526"/>
            <a:ext cx="6069387" cy="2031325"/>
          </a:xfrm>
        </p:spPr>
        <p:txBody>
          <a:bodyPr/>
          <a:lstStyle/>
          <a:p>
            <a:r>
              <a:rPr lang="es-ES" sz="4400" noProof="0" dirty="0"/>
              <a:t>Impulsa tu productividad con Microsoft 365 </a:t>
            </a:r>
            <a:r>
              <a:rPr lang="es-ES" sz="4400" noProof="0" dirty="0" err="1"/>
              <a:t>Copilot</a:t>
            </a:r>
            <a:endParaRPr lang="es-ES" sz="4400" noProof="0" dirty="0">
              <a:solidFill>
                <a:srgbClr val="FFFFFF"/>
              </a:solidFill>
              <a:latin typeface="+mj-lt"/>
            </a:endParaRPr>
          </a:p>
        </p:txBody>
      </p:sp>
      <p:sp>
        <p:nvSpPr>
          <p:cNvPr id="5" name="Text Placeholder 4"/>
          <p:cNvSpPr>
            <a:spLocks noGrp="1"/>
          </p:cNvSpPr>
          <p:nvPr>
            <p:ph type="body" sz="quarter" idx="12"/>
          </p:nvPr>
        </p:nvSpPr>
        <p:spPr>
          <a:xfrm>
            <a:off x="562232" y="4653109"/>
            <a:ext cx="5577840" cy="369332"/>
          </a:xfrm>
        </p:spPr>
        <p:txBody>
          <a:bodyPr vert="horz" wrap="square" lIns="0" tIns="0" rIns="0" bIns="0" rtlCol="0" anchor="t">
            <a:spAutoFit/>
          </a:bodyPr>
          <a:lstStyle/>
          <a:p>
            <a:r>
              <a:rPr lang="es-ES" sz="2400" noProof="0" dirty="0">
                <a:cs typeface="Segoe UI"/>
              </a:rPr>
              <a:t>Dhania Mamodaly</a:t>
            </a:r>
            <a:endParaRPr lang="es-ES" sz="3200" noProof="0" dirty="0">
              <a:cs typeface="Segoe UI"/>
            </a:endParaRPr>
          </a:p>
        </p:txBody>
      </p:sp>
      <p:pic>
        <p:nvPicPr>
          <p:cNvPr id="3" name="Picture 2" descr="A logo with a city in the background">
            <a:extLst>
              <a:ext uri="{FF2B5EF4-FFF2-40B4-BE49-F238E27FC236}">
                <a16:creationId xmlns:a16="http://schemas.microsoft.com/office/drawing/2014/main" id="{E4FCC983-9407-3F0F-4B9C-5507EF412432}"/>
              </a:ext>
            </a:extLst>
          </p:cNvPr>
          <p:cNvPicPr>
            <a:picLocks noChangeAspect="1"/>
          </p:cNvPicPr>
          <p:nvPr/>
        </p:nvPicPr>
        <p:blipFill>
          <a:blip r:embed="rId3"/>
          <a:stretch>
            <a:fillRect/>
          </a:stretch>
        </p:blipFill>
        <p:spPr>
          <a:xfrm>
            <a:off x="4637158" y="635064"/>
            <a:ext cx="8780414" cy="4943927"/>
          </a:xfrm>
          <a:prstGeom prst="rect">
            <a:avLst/>
          </a:prstGeom>
        </p:spPr>
      </p:pic>
      <p:pic>
        <p:nvPicPr>
          <p:cNvPr id="10" name="Picture 9" descr="A rainbow colored logo on a black background&#10;&#10;AI-generated content may be incorrect.">
            <a:extLst>
              <a:ext uri="{FF2B5EF4-FFF2-40B4-BE49-F238E27FC236}">
                <a16:creationId xmlns:a16="http://schemas.microsoft.com/office/drawing/2014/main" id="{4FD46785-5190-BE17-D7A3-1BF5DD44EE13}"/>
              </a:ext>
            </a:extLst>
          </p:cNvPr>
          <p:cNvPicPr>
            <a:picLocks noChangeAspect="1"/>
          </p:cNvPicPr>
          <p:nvPr/>
        </p:nvPicPr>
        <p:blipFill>
          <a:blip r:embed="rId4"/>
          <a:stretch>
            <a:fillRect/>
          </a:stretch>
        </p:blipFill>
        <p:spPr>
          <a:xfrm>
            <a:off x="3891142" y="3490851"/>
            <a:ext cx="2460231" cy="2460231"/>
          </a:xfrm>
          <a:prstGeom prst="rect">
            <a:avLst/>
          </a:prstGeom>
        </p:spPr>
      </p:pic>
    </p:spTree>
    <p:extLst>
      <p:ext uri="{BB962C8B-B14F-4D97-AF65-F5344CB8AC3E}">
        <p14:creationId xmlns:p14="http://schemas.microsoft.com/office/powerpoint/2010/main" val="155168012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15ACF-908F-DE39-A04F-DDDB420E73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340E87-4C6E-4136-782A-A09B0667EC44}"/>
              </a:ext>
            </a:extLst>
          </p:cNvPr>
          <p:cNvSpPr>
            <a:spLocks noGrp="1"/>
          </p:cNvSpPr>
          <p:nvPr>
            <p:ph type="title"/>
          </p:nvPr>
        </p:nvSpPr>
        <p:spPr>
          <a:xfrm>
            <a:off x="588263" y="457200"/>
            <a:ext cx="11018520" cy="553998"/>
          </a:xfrm>
        </p:spPr>
        <p:txBody>
          <a:bodyPr wrap="square" anchor="t">
            <a:normAutofit/>
          </a:bodyPr>
          <a:lstStyle/>
          <a:p>
            <a:r>
              <a:rPr lang="es-ES" dirty="0"/>
              <a:t>Funcionalidades de </a:t>
            </a:r>
            <a:r>
              <a:rPr lang="es-ES" dirty="0" err="1"/>
              <a:t>Copilot</a:t>
            </a:r>
            <a:r>
              <a:rPr lang="es-ES" dirty="0"/>
              <a:t> en Excel</a:t>
            </a:r>
          </a:p>
        </p:txBody>
      </p:sp>
      <p:pic>
        <p:nvPicPr>
          <p:cNvPr id="5" name="Content Placeholder 4" descr="Chupito de la palabra de Cuaresma">
            <a:extLst>
              <a:ext uri="{FF2B5EF4-FFF2-40B4-BE49-F238E27FC236}">
                <a16:creationId xmlns:a16="http://schemas.microsoft.com/office/drawing/2014/main" id="{56A9B2C7-E790-3798-FB71-7582B809033F}"/>
              </a:ext>
            </a:extLst>
          </p:cNvPr>
          <p:cNvPicPr>
            <a:picLocks noGrp="1" noChangeAspect="1"/>
          </p:cNvPicPr>
          <p:nvPr>
            <p:ph sz="quarter" idx="12"/>
          </p:nvPr>
        </p:nvPicPr>
        <p:blipFill>
          <a:blip r:embed="rId3"/>
          <a:srcRect l="12722" r="15312" b="2"/>
          <a:stretch/>
        </p:blipFill>
        <p:spPr>
          <a:xfrm>
            <a:off x="584200" y="1435100"/>
            <a:ext cx="5211763" cy="4833938"/>
          </a:xfrm>
          <a:noFill/>
        </p:spPr>
      </p:pic>
      <p:sp>
        <p:nvSpPr>
          <p:cNvPr id="4" name="Content Placeholder 3">
            <a:extLst>
              <a:ext uri="{FF2B5EF4-FFF2-40B4-BE49-F238E27FC236}">
                <a16:creationId xmlns:a16="http://schemas.microsoft.com/office/drawing/2014/main" id="{90E23BD5-6BB9-9CBC-1409-543418A8F28B}"/>
              </a:ext>
            </a:extLst>
          </p:cNvPr>
          <p:cNvSpPr>
            <a:spLocks noGrp="1"/>
          </p:cNvSpPr>
          <p:nvPr>
            <p:ph sz="quarter" idx="13"/>
          </p:nvPr>
        </p:nvSpPr>
        <p:spPr>
          <a:xfrm>
            <a:off x="6389688" y="1435100"/>
            <a:ext cx="5219700" cy="4833938"/>
          </a:xfrm>
        </p:spPr>
        <p:txBody>
          <a:bodyPr wrap="square">
            <a:normAutofit/>
          </a:bodyPr>
          <a:lstStyle/>
          <a:p>
            <a:pPr>
              <a:lnSpc>
                <a:spcPct val="90000"/>
              </a:lnSpc>
            </a:pPr>
            <a:r>
              <a:rPr lang="es-ES" sz="2400" b="1" dirty="0"/>
              <a:t>Requisitos </a:t>
            </a:r>
            <a:r>
              <a:rPr lang="es-ES" sz="2400" dirty="0"/>
              <a:t>: archivo en OneDrive + formato tabla</a:t>
            </a:r>
          </a:p>
          <a:p>
            <a:pPr>
              <a:lnSpc>
                <a:spcPct val="90000"/>
              </a:lnSpc>
            </a:pPr>
            <a:r>
              <a:rPr lang="es-ES" sz="2400" b="1" dirty="0"/>
              <a:t>Show data </a:t>
            </a:r>
            <a:r>
              <a:rPr lang="es-ES" sz="2400" b="1" dirty="0" err="1"/>
              <a:t>insight</a:t>
            </a:r>
            <a:r>
              <a:rPr lang="es-ES" sz="2400" b="1" dirty="0"/>
              <a:t> </a:t>
            </a:r>
            <a:r>
              <a:rPr lang="es-ES" sz="2400" dirty="0"/>
              <a:t>: mostrar información basada en tus datos o en una pregunta específica</a:t>
            </a:r>
          </a:p>
          <a:p>
            <a:pPr>
              <a:lnSpc>
                <a:spcPct val="90000"/>
              </a:lnSpc>
            </a:pPr>
            <a:r>
              <a:rPr lang="es-ES" sz="2400" b="1" dirty="0"/>
              <a:t>Filtrar, </a:t>
            </a:r>
            <a:r>
              <a:rPr lang="es-ES" sz="2400" b="1" dirty="0" err="1"/>
              <a:t>sobrayar</a:t>
            </a:r>
            <a:r>
              <a:rPr lang="es-ES" sz="2400" b="1" dirty="0"/>
              <a:t>…</a:t>
            </a:r>
          </a:p>
          <a:p>
            <a:pPr>
              <a:lnSpc>
                <a:spcPct val="90000"/>
              </a:lnSpc>
            </a:pPr>
            <a:r>
              <a:rPr lang="es-ES" sz="2400" b="1" dirty="0"/>
              <a:t>Generar formulas </a:t>
            </a:r>
            <a:r>
              <a:rPr lang="es-ES" sz="2400" dirty="0"/>
              <a:t>: </a:t>
            </a:r>
          </a:p>
          <a:p>
            <a:pPr>
              <a:lnSpc>
                <a:spcPct val="90000"/>
              </a:lnSpc>
            </a:pPr>
            <a:r>
              <a:rPr lang="es-ES" sz="2400" b="1" dirty="0"/>
              <a:t>Entender formulas </a:t>
            </a:r>
            <a:r>
              <a:rPr lang="es-ES" sz="2400" dirty="0"/>
              <a:t>:</a:t>
            </a:r>
          </a:p>
          <a:p>
            <a:pPr>
              <a:lnSpc>
                <a:spcPct val="90000"/>
              </a:lnSpc>
            </a:pPr>
            <a:endParaRPr lang="es-ES" sz="2400" dirty="0"/>
          </a:p>
        </p:txBody>
      </p:sp>
      <p:pic>
        <p:nvPicPr>
          <p:cNvPr id="2050" name="Picture 2" descr="Microsoft Excel Logo - Télécharger PNG et vecteur">
            <a:extLst>
              <a:ext uri="{FF2B5EF4-FFF2-40B4-BE49-F238E27FC236}">
                <a16:creationId xmlns:a16="http://schemas.microsoft.com/office/drawing/2014/main" id="{8B82DCCB-B267-1784-A6A3-127A8B9323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5731" y="242270"/>
            <a:ext cx="1021233" cy="9499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ata Analytics &amp; AI">
            <a:extLst>
              <a:ext uri="{FF2B5EF4-FFF2-40B4-BE49-F238E27FC236}">
                <a16:creationId xmlns:a16="http://schemas.microsoft.com/office/drawing/2014/main" id="{0C8D4148-B4A5-D682-386A-C91BC3D828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1015"/>
          <a:stretch/>
        </p:blipFill>
        <p:spPr bwMode="auto">
          <a:xfrm>
            <a:off x="582612" y="1435100"/>
            <a:ext cx="5211763" cy="483202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apture d’écran montrant l’explication que Copilot fournit pour une formule.">
            <a:extLst>
              <a:ext uri="{FF2B5EF4-FFF2-40B4-BE49-F238E27FC236}">
                <a16:creationId xmlns:a16="http://schemas.microsoft.com/office/drawing/2014/main" id="{697454EB-3C59-FA22-86AC-79A5420D01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3868" y="4430868"/>
            <a:ext cx="4640665" cy="2081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84808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999F96-19AF-35F6-3180-27BE8CF336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35DD84-7405-776C-D5CC-09FC0BEDA2BA}"/>
              </a:ext>
            </a:extLst>
          </p:cNvPr>
          <p:cNvSpPr>
            <a:spLocks noGrp="1"/>
          </p:cNvSpPr>
          <p:nvPr>
            <p:ph type="title"/>
          </p:nvPr>
        </p:nvSpPr>
        <p:spPr>
          <a:xfrm>
            <a:off x="588263" y="457200"/>
            <a:ext cx="11018520" cy="553998"/>
          </a:xfrm>
        </p:spPr>
        <p:txBody>
          <a:bodyPr wrap="square" anchor="t">
            <a:normAutofit/>
          </a:bodyPr>
          <a:lstStyle/>
          <a:p>
            <a:r>
              <a:rPr lang="es-ES" dirty="0"/>
              <a:t>¿Por qué utilizar </a:t>
            </a:r>
            <a:r>
              <a:rPr lang="es-ES" dirty="0" err="1"/>
              <a:t>Copilot</a:t>
            </a:r>
            <a:r>
              <a:rPr lang="es-ES" dirty="0"/>
              <a:t> en Excel?</a:t>
            </a:r>
          </a:p>
        </p:txBody>
      </p:sp>
      <p:sp>
        <p:nvSpPr>
          <p:cNvPr id="4" name="Content Placeholder 3">
            <a:extLst>
              <a:ext uri="{FF2B5EF4-FFF2-40B4-BE49-F238E27FC236}">
                <a16:creationId xmlns:a16="http://schemas.microsoft.com/office/drawing/2014/main" id="{F627396E-A1E7-2797-02FB-402CA6E0F2EB}"/>
              </a:ext>
            </a:extLst>
          </p:cNvPr>
          <p:cNvSpPr>
            <a:spLocks noGrp="1"/>
          </p:cNvSpPr>
          <p:nvPr>
            <p:ph sz="quarter" idx="13"/>
          </p:nvPr>
        </p:nvSpPr>
        <p:spPr>
          <a:xfrm>
            <a:off x="588264" y="1435100"/>
            <a:ext cx="3902713" cy="4833938"/>
          </a:xfrm>
        </p:spPr>
        <p:txBody>
          <a:bodyPr wrap="square">
            <a:normAutofit lnSpcReduction="10000"/>
          </a:bodyPr>
          <a:lstStyle/>
          <a:p>
            <a:pPr>
              <a:lnSpc>
                <a:spcPct val="90000"/>
              </a:lnSpc>
            </a:pPr>
            <a:r>
              <a:rPr lang="es-ES" sz="2400" dirty="0"/>
              <a:t>Proporciona desgloses claros de fórmulas complejas.</a:t>
            </a:r>
            <a:br>
              <a:rPr lang="es-ES" sz="2400" dirty="0"/>
            </a:br>
            <a:endParaRPr lang="es-ES" sz="2400" dirty="0"/>
          </a:p>
          <a:p>
            <a:pPr>
              <a:spcBef>
                <a:spcPts val="375"/>
              </a:spcBef>
              <a:spcAft>
                <a:spcPts val="375"/>
              </a:spcAft>
            </a:pPr>
            <a:r>
              <a:rPr lang="es-ES" sz="2400" dirty="0"/>
              <a:t>Permite ahorrar tiempo al descifrar los </a:t>
            </a:r>
            <a:r>
              <a:rPr lang="es-ES" sz="2400" dirty="0" err="1"/>
              <a:t>excels</a:t>
            </a:r>
            <a:r>
              <a:rPr lang="es-ES" sz="2400" dirty="0"/>
              <a:t>.</a:t>
            </a:r>
            <a:br>
              <a:rPr lang="es-ES" sz="2400" dirty="0"/>
            </a:br>
            <a:endParaRPr lang="es-ES" sz="2400" dirty="0"/>
          </a:p>
          <a:p>
            <a:pPr>
              <a:spcBef>
                <a:spcPts val="375"/>
              </a:spcBef>
              <a:spcAft>
                <a:spcPts val="375"/>
              </a:spcAft>
            </a:pPr>
            <a:r>
              <a:rPr lang="es-ES" sz="2400" dirty="0"/>
              <a:t>Reduce los errores : verificar las fórmulas e interceptar rápidamente los errores.</a:t>
            </a:r>
          </a:p>
          <a:p>
            <a:pPr>
              <a:spcBef>
                <a:spcPts val="375"/>
              </a:spcBef>
              <a:spcAft>
                <a:spcPts val="375"/>
              </a:spcAft>
            </a:pPr>
            <a:endParaRPr lang="es-ES" sz="2400" dirty="0"/>
          </a:p>
          <a:p>
            <a:pPr>
              <a:spcBef>
                <a:spcPts val="375"/>
              </a:spcBef>
              <a:spcAft>
                <a:spcPts val="375"/>
              </a:spcAft>
            </a:pPr>
            <a:r>
              <a:rPr lang="es-ES" sz="2400" dirty="0"/>
              <a:t>Mejora el aprendizaje.</a:t>
            </a:r>
          </a:p>
          <a:p>
            <a:pPr>
              <a:lnSpc>
                <a:spcPct val="90000"/>
              </a:lnSpc>
            </a:pPr>
            <a:endParaRPr lang="es-ES" sz="2400" dirty="0"/>
          </a:p>
        </p:txBody>
      </p:sp>
      <p:pic>
        <p:nvPicPr>
          <p:cNvPr id="2050" name="Picture 2" descr="Microsoft Excel Logo - Télécharger PNG et vecteur">
            <a:extLst>
              <a:ext uri="{FF2B5EF4-FFF2-40B4-BE49-F238E27FC236}">
                <a16:creationId xmlns:a16="http://schemas.microsoft.com/office/drawing/2014/main" id="{EF0242A1-C950-459A-F701-B4A641D6EA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5731" y="242270"/>
            <a:ext cx="1021233" cy="94998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apture d’écran montrant une feuille de calcul Excel avec une liste déroulante d’options à sélectionner dans Copilot.">
            <a:extLst>
              <a:ext uri="{FF2B5EF4-FFF2-40B4-BE49-F238E27FC236}">
                <a16:creationId xmlns:a16="http://schemas.microsoft.com/office/drawing/2014/main" id="{0F8872BB-A4B2-2B36-CE50-5D311EEB53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69" r="14931"/>
          <a:stretch/>
        </p:blipFill>
        <p:spPr bwMode="auto">
          <a:xfrm>
            <a:off x="4780660" y="1535133"/>
            <a:ext cx="7176304" cy="443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04639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0C6BAF-DA1B-829C-EC0D-63C97E37AA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B2B54D-FE4B-80CF-46E6-CF7643CE2FAF}"/>
              </a:ext>
            </a:extLst>
          </p:cNvPr>
          <p:cNvSpPr>
            <a:spLocks noGrp="1"/>
          </p:cNvSpPr>
          <p:nvPr>
            <p:ph type="title"/>
          </p:nvPr>
        </p:nvSpPr>
        <p:spPr>
          <a:xfrm>
            <a:off x="588263" y="457200"/>
            <a:ext cx="11018520" cy="553998"/>
          </a:xfrm>
        </p:spPr>
        <p:txBody>
          <a:bodyPr wrap="square" anchor="t">
            <a:normAutofit/>
          </a:bodyPr>
          <a:lstStyle/>
          <a:p>
            <a:r>
              <a:rPr lang="es-ES" dirty="0"/>
              <a:t>Funcionalidades de </a:t>
            </a:r>
            <a:r>
              <a:rPr lang="es-ES" dirty="0" err="1"/>
              <a:t>Copilot</a:t>
            </a:r>
            <a:r>
              <a:rPr lang="es-ES" dirty="0"/>
              <a:t> en PowerPoint</a:t>
            </a:r>
          </a:p>
        </p:txBody>
      </p:sp>
      <p:pic>
        <p:nvPicPr>
          <p:cNvPr id="5" name="Content Placeholder 4" descr="Chupito de la palabra de Cuaresma">
            <a:extLst>
              <a:ext uri="{FF2B5EF4-FFF2-40B4-BE49-F238E27FC236}">
                <a16:creationId xmlns:a16="http://schemas.microsoft.com/office/drawing/2014/main" id="{AA05349D-1992-B5F0-4B10-96CBE411E92A}"/>
              </a:ext>
            </a:extLst>
          </p:cNvPr>
          <p:cNvPicPr>
            <a:picLocks noGrp="1" noChangeAspect="1"/>
          </p:cNvPicPr>
          <p:nvPr>
            <p:ph sz="quarter" idx="12"/>
          </p:nvPr>
        </p:nvPicPr>
        <p:blipFill>
          <a:blip r:embed="rId3"/>
          <a:srcRect l="12722" r="15312" b="2"/>
          <a:stretch/>
        </p:blipFill>
        <p:spPr>
          <a:xfrm>
            <a:off x="584200" y="1435100"/>
            <a:ext cx="5211763" cy="4833938"/>
          </a:xfrm>
          <a:noFill/>
        </p:spPr>
      </p:pic>
      <p:sp>
        <p:nvSpPr>
          <p:cNvPr id="4" name="Content Placeholder 3">
            <a:extLst>
              <a:ext uri="{FF2B5EF4-FFF2-40B4-BE49-F238E27FC236}">
                <a16:creationId xmlns:a16="http://schemas.microsoft.com/office/drawing/2014/main" id="{BE9E43C5-0D62-F763-C861-ECE19F86539A}"/>
              </a:ext>
            </a:extLst>
          </p:cNvPr>
          <p:cNvSpPr>
            <a:spLocks noGrp="1"/>
          </p:cNvSpPr>
          <p:nvPr>
            <p:ph sz="quarter" idx="13"/>
          </p:nvPr>
        </p:nvSpPr>
        <p:spPr>
          <a:xfrm>
            <a:off x="6389688" y="1435100"/>
            <a:ext cx="5219700" cy="4833938"/>
          </a:xfrm>
        </p:spPr>
        <p:txBody>
          <a:bodyPr wrap="square">
            <a:normAutofit/>
          </a:bodyPr>
          <a:lstStyle/>
          <a:p>
            <a:pPr>
              <a:lnSpc>
                <a:spcPct val="90000"/>
              </a:lnSpc>
            </a:pPr>
            <a:r>
              <a:rPr lang="es-ES" sz="2400" b="1" dirty="0"/>
              <a:t>Crear una presentación PPT </a:t>
            </a:r>
            <a:endParaRPr lang="es-ES" sz="2400" dirty="0"/>
          </a:p>
          <a:p>
            <a:pPr>
              <a:lnSpc>
                <a:spcPct val="90000"/>
              </a:lnSpc>
            </a:pPr>
            <a:r>
              <a:rPr lang="es-ES" sz="2400" b="1" dirty="0"/>
              <a:t>Añadir diapositiva</a:t>
            </a:r>
            <a:endParaRPr lang="es-ES" sz="2400" dirty="0"/>
          </a:p>
          <a:p>
            <a:pPr>
              <a:lnSpc>
                <a:spcPct val="90000"/>
              </a:lnSpc>
            </a:pPr>
            <a:r>
              <a:rPr lang="es-ES" sz="2400" b="1" dirty="0"/>
              <a:t>Reformular : </a:t>
            </a:r>
            <a:r>
              <a:rPr lang="es-ES" sz="2400" dirty="0" err="1"/>
              <a:t>Auto-rewrite</a:t>
            </a:r>
            <a:r>
              <a:rPr lang="es-ES" sz="2400" dirty="0"/>
              <a:t> / Condense / </a:t>
            </a:r>
            <a:r>
              <a:rPr lang="es-ES" sz="2400" dirty="0" err="1"/>
              <a:t>Make</a:t>
            </a:r>
            <a:r>
              <a:rPr lang="es-ES" sz="2400" dirty="0"/>
              <a:t> </a:t>
            </a:r>
            <a:r>
              <a:rPr lang="es-ES" sz="2400" dirty="0" err="1"/>
              <a:t>it</a:t>
            </a:r>
            <a:r>
              <a:rPr lang="es-ES" sz="2400" dirty="0"/>
              <a:t> </a:t>
            </a:r>
            <a:r>
              <a:rPr lang="es-ES" sz="2400" dirty="0" err="1"/>
              <a:t>professional</a:t>
            </a:r>
            <a:endParaRPr lang="es-ES" sz="2400" dirty="0"/>
          </a:p>
          <a:p>
            <a:pPr>
              <a:lnSpc>
                <a:spcPct val="90000"/>
              </a:lnSpc>
            </a:pPr>
            <a:r>
              <a:rPr lang="es-ES" sz="2400" b="1" dirty="0"/>
              <a:t>Resumir </a:t>
            </a:r>
            <a:r>
              <a:rPr lang="es-ES" sz="2400" dirty="0"/>
              <a:t>contenido con referencias </a:t>
            </a:r>
          </a:p>
          <a:p>
            <a:pPr>
              <a:lnSpc>
                <a:spcPct val="90000"/>
              </a:lnSpc>
            </a:pPr>
            <a:r>
              <a:rPr lang="es-ES" sz="2400" b="1" dirty="0"/>
              <a:t>Crear imágenes (</a:t>
            </a:r>
            <a:r>
              <a:rPr lang="es-ES" sz="2400" b="1" dirty="0" err="1"/>
              <a:t>Dall</a:t>
            </a:r>
            <a:r>
              <a:rPr lang="es-ES" sz="2400" b="1" dirty="0"/>
              <a:t>-E 3)</a:t>
            </a:r>
          </a:p>
          <a:p>
            <a:pPr>
              <a:lnSpc>
                <a:spcPct val="90000"/>
              </a:lnSpc>
            </a:pPr>
            <a:r>
              <a:rPr lang="es-ES" sz="2400" b="1" dirty="0"/>
              <a:t>Traducir</a:t>
            </a:r>
            <a:endParaRPr lang="es-ES" sz="2400" dirty="0"/>
          </a:p>
          <a:p>
            <a:pPr>
              <a:lnSpc>
                <a:spcPct val="90000"/>
              </a:lnSpc>
            </a:pPr>
            <a:endParaRPr lang="es-ES" sz="2400" dirty="0"/>
          </a:p>
        </p:txBody>
      </p:sp>
      <p:pic>
        <p:nvPicPr>
          <p:cNvPr id="2052" name="Picture 4" descr="Data Analytics &amp; AI">
            <a:extLst>
              <a:ext uri="{FF2B5EF4-FFF2-40B4-BE49-F238E27FC236}">
                <a16:creationId xmlns:a16="http://schemas.microsoft.com/office/drawing/2014/main" id="{037A4E7C-0052-B812-03E9-E86697D44A5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1015"/>
          <a:stretch/>
        </p:blipFill>
        <p:spPr bwMode="auto">
          <a:xfrm>
            <a:off x="582612" y="1435100"/>
            <a:ext cx="5211763" cy="483202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Microsoft PowerPoint logo and symbol, meaning, history, PNG">
            <a:extLst>
              <a:ext uri="{FF2B5EF4-FFF2-40B4-BE49-F238E27FC236}">
                <a16:creationId xmlns:a16="http://schemas.microsoft.com/office/drawing/2014/main" id="{98C9787A-FC9F-4A1C-6747-58398C8166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48710" y="196991"/>
            <a:ext cx="1589591" cy="99349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ownload Bold and Modern High Resolution Red Background | Wallpapers.com">
            <a:extLst>
              <a:ext uri="{FF2B5EF4-FFF2-40B4-BE49-F238E27FC236}">
                <a16:creationId xmlns:a16="http://schemas.microsoft.com/office/drawing/2014/main" id="{56D9C7CE-EF76-3A97-E8AB-911AC23BE9E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2960"/>
          <a:stretch/>
        </p:blipFill>
        <p:spPr bwMode="auto">
          <a:xfrm>
            <a:off x="582612" y="1435100"/>
            <a:ext cx="5219700" cy="4866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49931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FE596-3CAD-AFEC-5291-30D9C3E84D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AE8553-E7EB-7CD1-4C73-0DB4D760632B}"/>
              </a:ext>
            </a:extLst>
          </p:cNvPr>
          <p:cNvSpPr>
            <a:spLocks noGrp="1"/>
          </p:cNvSpPr>
          <p:nvPr>
            <p:ph type="title"/>
          </p:nvPr>
        </p:nvSpPr>
        <p:spPr>
          <a:xfrm>
            <a:off x="588263" y="457200"/>
            <a:ext cx="11018520" cy="553998"/>
          </a:xfrm>
        </p:spPr>
        <p:txBody>
          <a:bodyPr wrap="square" anchor="t">
            <a:normAutofit/>
          </a:bodyPr>
          <a:lstStyle/>
          <a:p>
            <a:r>
              <a:rPr lang="es-ES" dirty="0"/>
              <a:t>Funcionalidades de </a:t>
            </a:r>
            <a:r>
              <a:rPr lang="es-ES" dirty="0" err="1"/>
              <a:t>Copilot</a:t>
            </a:r>
            <a:r>
              <a:rPr lang="es-ES" dirty="0"/>
              <a:t> en Outlook</a:t>
            </a:r>
          </a:p>
        </p:txBody>
      </p:sp>
      <p:pic>
        <p:nvPicPr>
          <p:cNvPr id="5" name="Content Placeholder 4" descr="Chupito de la palabra de Cuaresma">
            <a:extLst>
              <a:ext uri="{FF2B5EF4-FFF2-40B4-BE49-F238E27FC236}">
                <a16:creationId xmlns:a16="http://schemas.microsoft.com/office/drawing/2014/main" id="{4D0E3817-7978-2728-9BFF-D230460F7F36}"/>
              </a:ext>
            </a:extLst>
          </p:cNvPr>
          <p:cNvPicPr>
            <a:picLocks noGrp="1" noChangeAspect="1"/>
          </p:cNvPicPr>
          <p:nvPr>
            <p:ph sz="quarter" idx="12"/>
          </p:nvPr>
        </p:nvPicPr>
        <p:blipFill>
          <a:blip r:embed="rId3"/>
          <a:srcRect l="12722" r="15312" b="2"/>
          <a:stretch/>
        </p:blipFill>
        <p:spPr>
          <a:xfrm>
            <a:off x="584200" y="1435100"/>
            <a:ext cx="5211763" cy="4833938"/>
          </a:xfrm>
          <a:noFill/>
        </p:spPr>
      </p:pic>
      <p:sp>
        <p:nvSpPr>
          <p:cNvPr id="4" name="Content Placeholder 3">
            <a:extLst>
              <a:ext uri="{FF2B5EF4-FFF2-40B4-BE49-F238E27FC236}">
                <a16:creationId xmlns:a16="http://schemas.microsoft.com/office/drawing/2014/main" id="{5F1238CA-90F6-A7EA-489A-8FC565106293}"/>
              </a:ext>
            </a:extLst>
          </p:cNvPr>
          <p:cNvSpPr>
            <a:spLocks noGrp="1"/>
          </p:cNvSpPr>
          <p:nvPr>
            <p:ph sz="quarter" idx="13"/>
          </p:nvPr>
        </p:nvSpPr>
        <p:spPr>
          <a:xfrm>
            <a:off x="6389688" y="1435100"/>
            <a:ext cx="5219700" cy="4833938"/>
          </a:xfrm>
        </p:spPr>
        <p:txBody>
          <a:bodyPr wrap="square">
            <a:normAutofit/>
          </a:bodyPr>
          <a:lstStyle/>
          <a:p>
            <a:pPr>
              <a:lnSpc>
                <a:spcPct val="90000"/>
              </a:lnSpc>
            </a:pPr>
            <a:r>
              <a:rPr lang="es-ES" sz="2400" b="1" dirty="0"/>
              <a:t>Draft</a:t>
            </a:r>
            <a:endParaRPr lang="es-ES" sz="2400" dirty="0"/>
          </a:p>
          <a:p>
            <a:pPr>
              <a:lnSpc>
                <a:spcPct val="90000"/>
              </a:lnSpc>
            </a:pPr>
            <a:r>
              <a:rPr lang="es-ES" sz="2400" b="1" dirty="0"/>
              <a:t>Resumir email </a:t>
            </a:r>
            <a:endParaRPr lang="es-ES" sz="2400" dirty="0"/>
          </a:p>
          <a:p>
            <a:pPr>
              <a:lnSpc>
                <a:spcPct val="90000"/>
              </a:lnSpc>
            </a:pPr>
            <a:r>
              <a:rPr lang="es-ES" sz="2400" b="1" dirty="0"/>
              <a:t>Responder a un email </a:t>
            </a:r>
            <a:r>
              <a:rPr lang="es-ES" sz="2400" dirty="0"/>
              <a:t>(que no he leído entero)</a:t>
            </a:r>
          </a:p>
          <a:p>
            <a:pPr>
              <a:lnSpc>
                <a:spcPct val="90000"/>
              </a:lnSpc>
            </a:pPr>
            <a:r>
              <a:rPr lang="es-ES" sz="2400" b="1" dirty="0"/>
              <a:t>Resumir </a:t>
            </a:r>
            <a:r>
              <a:rPr lang="es-ES" sz="2400" dirty="0"/>
              <a:t>contenido con referencias </a:t>
            </a:r>
          </a:p>
          <a:p>
            <a:pPr>
              <a:lnSpc>
                <a:spcPct val="90000"/>
              </a:lnSpc>
            </a:pPr>
            <a:r>
              <a:rPr lang="es-ES" sz="2400" b="1" dirty="0"/>
              <a:t>Email coaching</a:t>
            </a:r>
            <a:endParaRPr lang="es-ES" sz="2400" dirty="0"/>
          </a:p>
          <a:p>
            <a:pPr>
              <a:lnSpc>
                <a:spcPct val="90000"/>
              </a:lnSpc>
            </a:pPr>
            <a:endParaRPr lang="es-ES" sz="2400" dirty="0"/>
          </a:p>
        </p:txBody>
      </p:sp>
      <p:pic>
        <p:nvPicPr>
          <p:cNvPr id="5124" name="Picture 4">
            <a:extLst>
              <a:ext uri="{FF2B5EF4-FFF2-40B4-BE49-F238E27FC236}">
                <a16:creationId xmlns:a16="http://schemas.microsoft.com/office/drawing/2014/main" id="{EF6ACCF7-3BC0-CA5F-9C68-D56228270E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26502" y="210372"/>
            <a:ext cx="1060718" cy="98756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blue and modern">
            <a:extLst>
              <a:ext uri="{FF2B5EF4-FFF2-40B4-BE49-F238E27FC236}">
                <a16:creationId xmlns:a16="http://schemas.microsoft.com/office/drawing/2014/main" id="{402A9303-8FF5-6994-E210-481DFAAAA1AC}"/>
              </a:ext>
            </a:extLst>
          </p:cNvPr>
          <p:cNvPicPr>
            <a:picLocks noChangeAspect="1"/>
          </p:cNvPicPr>
          <p:nvPr/>
        </p:nvPicPr>
        <p:blipFill>
          <a:blip r:embed="rId5"/>
          <a:srcRect b="7249"/>
          <a:stretch/>
        </p:blipFill>
        <p:spPr>
          <a:xfrm>
            <a:off x="582612" y="1435100"/>
            <a:ext cx="5211764" cy="4833938"/>
          </a:xfrm>
          <a:prstGeom prst="rect">
            <a:avLst/>
          </a:prstGeom>
        </p:spPr>
      </p:pic>
    </p:spTree>
    <p:extLst>
      <p:ext uri="{BB962C8B-B14F-4D97-AF65-F5344CB8AC3E}">
        <p14:creationId xmlns:p14="http://schemas.microsoft.com/office/powerpoint/2010/main" val="388944296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5E65F-D718-44BD-32E1-F9E33A8649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799479-A0D8-4F84-C355-1DF5215324F0}"/>
              </a:ext>
            </a:extLst>
          </p:cNvPr>
          <p:cNvSpPr>
            <a:spLocks noGrp="1"/>
          </p:cNvSpPr>
          <p:nvPr>
            <p:ph type="title"/>
          </p:nvPr>
        </p:nvSpPr>
        <p:spPr>
          <a:xfrm>
            <a:off x="588263" y="457200"/>
            <a:ext cx="11018520" cy="553998"/>
          </a:xfrm>
        </p:spPr>
        <p:txBody>
          <a:bodyPr wrap="square" anchor="t">
            <a:normAutofit/>
          </a:bodyPr>
          <a:lstStyle/>
          <a:p>
            <a:r>
              <a:rPr lang="es-ES" dirty="0"/>
              <a:t>Funcionalidades de </a:t>
            </a:r>
            <a:r>
              <a:rPr lang="es-ES" dirty="0" err="1"/>
              <a:t>Copilot</a:t>
            </a:r>
            <a:r>
              <a:rPr lang="es-ES" dirty="0"/>
              <a:t> en </a:t>
            </a:r>
            <a:r>
              <a:rPr lang="es-ES" dirty="0" err="1"/>
              <a:t>Teams</a:t>
            </a:r>
            <a:endParaRPr lang="es-ES" dirty="0"/>
          </a:p>
        </p:txBody>
      </p:sp>
      <p:pic>
        <p:nvPicPr>
          <p:cNvPr id="5" name="Content Placeholder 4" descr="Chupito de la palabra de Cuaresma">
            <a:extLst>
              <a:ext uri="{FF2B5EF4-FFF2-40B4-BE49-F238E27FC236}">
                <a16:creationId xmlns:a16="http://schemas.microsoft.com/office/drawing/2014/main" id="{27BE2567-239F-991E-F19A-0EFEE146A1EE}"/>
              </a:ext>
            </a:extLst>
          </p:cNvPr>
          <p:cNvPicPr>
            <a:picLocks noGrp="1" noChangeAspect="1"/>
          </p:cNvPicPr>
          <p:nvPr>
            <p:ph sz="quarter" idx="12"/>
          </p:nvPr>
        </p:nvPicPr>
        <p:blipFill>
          <a:blip r:embed="rId3"/>
          <a:srcRect l="12722" r="15312" b="2"/>
          <a:stretch/>
        </p:blipFill>
        <p:spPr>
          <a:xfrm>
            <a:off x="584200" y="1435100"/>
            <a:ext cx="5211763" cy="4833938"/>
          </a:xfrm>
          <a:noFill/>
        </p:spPr>
      </p:pic>
      <p:sp>
        <p:nvSpPr>
          <p:cNvPr id="4" name="Content Placeholder 3">
            <a:extLst>
              <a:ext uri="{FF2B5EF4-FFF2-40B4-BE49-F238E27FC236}">
                <a16:creationId xmlns:a16="http://schemas.microsoft.com/office/drawing/2014/main" id="{A4B886B9-511E-6F1B-00B7-A84517E78384}"/>
              </a:ext>
            </a:extLst>
          </p:cNvPr>
          <p:cNvSpPr>
            <a:spLocks noGrp="1"/>
          </p:cNvSpPr>
          <p:nvPr>
            <p:ph sz="quarter" idx="13"/>
          </p:nvPr>
        </p:nvSpPr>
        <p:spPr>
          <a:xfrm>
            <a:off x="6389688" y="1435100"/>
            <a:ext cx="5219700" cy="4833938"/>
          </a:xfrm>
        </p:spPr>
        <p:txBody>
          <a:bodyPr wrap="square">
            <a:normAutofit/>
          </a:bodyPr>
          <a:lstStyle/>
          <a:p>
            <a:pPr>
              <a:lnSpc>
                <a:spcPct val="90000"/>
              </a:lnSpc>
            </a:pPr>
            <a:r>
              <a:rPr lang="es-ES" sz="2400" b="1" dirty="0"/>
              <a:t>Activarlo </a:t>
            </a:r>
            <a:r>
              <a:rPr lang="es-ES" sz="2400" dirty="0"/>
              <a:t>en opciones del meeting</a:t>
            </a:r>
          </a:p>
          <a:p>
            <a:pPr>
              <a:lnSpc>
                <a:spcPct val="90000"/>
              </a:lnSpc>
            </a:pPr>
            <a:r>
              <a:rPr lang="es-ES" sz="2400" b="1" dirty="0"/>
              <a:t>Resumir </a:t>
            </a:r>
            <a:r>
              <a:rPr lang="es-ES" sz="2400" dirty="0"/>
              <a:t>reunión, conversación </a:t>
            </a:r>
          </a:p>
          <a:p>
            <a:pPr>
              <a:lnSpc>
                <a:spcPct val="90000"/>
              </a:lnSpc>
            </a:pPr>
            <a:r>
              <a:rPr lang="es-ES" sz="2400" b="1" dirty="0"/>
              <a:t>Propone</a:t>
            </a:r>
            <a:r>
              <a:rPr lang="es-ES" sz="2400" dirty="0"/>
              <a:t> acciones</a:t>
            </a:r>
          </a:p>
          <a:p>
            <a:pPr>
              <a:lnSpc>
                <a:spcPct val="90000"/>
              </a:lnSpc>
            </a:pPr>
            <a:r>
              <a:rPr lang="es-ES" sz="2400" b="1" dirty="0" err="1"/>
              <a:t>Recap</a:t>
            </a:r>
            <a:r>
              <a:rPr lang="es-ES" sz="2400" b="1" dirty="0"/>
              <a:t> </a:t>
            </a:r>
            <a:r>
              <a:rPr lang="es-ES" sz="2400" b="1" dirty="0" err="1"/>
              <a:t>the</a:t>
            </a:r>
            <a:r>
              <a:rPr lang="es-ES" sz="2400" b="1" dirty="0"/>
              <a:t> meeting so </a:t>
            </a:r>
            <a:r>
              <a:rPr lang="es-ES" sz="2400" b="1" dirty="0" err="1"/>
              <a:t>far</a:t>
            </a:r>
            <a:r>
              <a:rPr lang="es-ES" sz="2400" dirty="0"/>
              <a:t> </a:t>
            </a:r>
          </a:p>
          <a:p>
            <a:pPr>
              <a:lnSpc>
                <a:spcPct val="90000"/>
              </a:lnSpc>
            </a:pPr>
            <a:r>
              <a:rPr lang="es-ES" sz="2400" b="1" dirty="0"/>
              <a:t>Hacer preguntas</a:t>
            </a:r>
          </a:p>
          <a:p>
            <a:pPr>
              <a:lnSpc>
                <a:spcPct val="90000"/>
              </a:lnSpc>
            </a:pPr>
            <a:r>
              <a:rPr lang="es-ES" sz="2400" b="1" dirty="0"/>
              <a:t>Coaching</a:t>
            </a:r>
            <a:endParaRPr lang="es-ES" sz="2400" dirty="0"/>
          </a:p>
          <a:p>
            <a:pPr>
              <a:lnSpc>
                <a:spcPct val="90000"/>
              </a:lnSpc>
            </a:pPr>
            <a:r>
              <a:rPr lang="es-ES" sz="2400" b="1" dirty="0"/>
              <a:t>No puede enviar un email </a:t>
            </a:r>
          </a:p>
          <a:p>
            <a:pPr>
              <a:lnSpc>
                <a:spcPct val="90000"/>
              </a:lnSpc>
            </a:pPr>
            <a:endParaRPr lang="es-ES" sz="2400" dirty="0"/>
          </a:p>
        </p:txBody>
      </p:sp>
      <p:pic>
        <p:nvPicPr>
          <p:cNvPr id="3" name="Picture 2" descr="blue and modern">
            <a:extLst>
              <a:ext uri="{FF2B5EF4-FFF2-40B4-BE49-F238E27FC236}">
                <a16:creationId xmlns:a16="http://schemas.microsoft.com/office/drawing/2014/main" id="{D6DEF05D-CCE5-BFBE-B616-339857609BBF}"/>
              </a:ext>
            </a:extLst>
          </p:cNvPr>
          <p:cNvPicPr>
            <a:picLocks noChangeAspect="1"/>
          </p:cNvPicPr>
          <p:nvPr/>
        </p:nvPicPr>
        <p:blipFill>
          <a:blip r:embed="rId4"/>
          <a:srcRect b="7249"/>
          <a:stretch/>
        </p:blipFill>
        <p:spPr>
          <a:xfrm>
            <a:off x="582612" y="1435100"/>
            <a:ext cx="5211764" cy="4833938"/>
          </a:xfrm>
          <a:prstGeom prst="rect">
            <a:avLst/>
          </a:prstGeom>
        </p:spPr>
      </p:pic>
      <p:pic>
        <p:nvPicPr>
          <p:cNvPr id="6148" name="Picture 4">
            <a:extLst>
              <a:ext uri="{FF2B5EF4-FFF2-40B4-BE49-F238E27FC236}">
                <a16:creationId xmlns:a16="http://schemas.microsoft.com/office/drawing/2014/main" id="{4248ACFF-5034-11A8-2BCD-CE9A613AFE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10755" y="199987"/>
            <a:ext cx="1149049" cy="10684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real person talking through teams meeting">
            <a:extLst>
              <a:ext uri="{FF2B5EF4-FFF2-40B4-BE49-F238E27FC236}">
                <a16:creationId xmlns:a16="http://schemas.microsoft.com/office/drawing/2014/main" id="{38DE22DA-7CBA-5094-B12E-CCB91522AD19}"/>
              </a:ext>
            </a:extLst>
          </p:cNvPr>
          <p:cNvPicPr>
            <a:picLocks noChangeAspect="1"/>
          </p:cNvPicPr>
          <p:nvPr/>
        </p:nvPicPr>
        <p:blipFill>
          <a:blip r:embed="rId6"/>
          <a:srcRect b="4867"/>
          <a:stretch/>
        </p:blipFill>
        <p:spPr>
          <a:xfrm>
            <a:off x="581024" y="1435099"/>
            <a:ext cx="5219699" cy="4965701"/>
          </a:xfrm>
          <a:prstGeom prst="rect">
            <a:avLst/>
          </a:prstGeom>
        </p:spPr>
      </p:pic>
      <p:sp>
        <p:nvSpPr>
          <p:cNvPr id="8" name="TextBox 7">
            <a:extLst>
              <a:ext uri="{FF2B5EF4-FFF2-40B4-BE49-F238E27FC236}">
                <a16:creationId xmlns:a16="http://schemas.microsoft.com/office/drawing/2014/main" id="{A9292CC7-64C3-E507-B5A0-37668D48BF72}"/>
              </a:ext>
            </a:extLst>
          </p:cNvPr>
          <p:cNvSpPr txBox="1"/>
          <p:nvPr/>
        </p:nvSpPr>
        <p:spPr>
          <a:xfrm>
            <a:off x="6484208" y="4989448"/>
            <a:ext cx="5475596" cy="635559"/>
          </a:xfrm>
          <a:prstGeom prst="rect">
            <a:avLst/>
          </a:prstGeom>
          <a:noFill/>
        </p:spPr>
        <p:txBody>
          <a:bodyPr wrap="square">
            <a:spAutoFit/>
          </a:bodyPr>
          <a:lstStyle/>
          <a:p>
            <a:r>
              <a:rPr lang="es-ES" dirty="0">
                <a:hlinkClick r:id="rId7"/>
              </a:rPr>
              <a:t>https://www.youtube.com/watch?v=rLC2frnUasw&amp;list=PLvKUhCi3vBnFxqi0kYSa5juR3TZUUjtrz&amp;index=2</a:t>
            </a:r>
            <a:endParaRPr lang="es-ES" dirty="0"/>
          </a:p>
        </p:txBody>
      </p:sp>
    </p:spTree>
    <p:extLst>
      <p:ext uri="{BB962C8B-B14F-4D97-AF65-F5344CB8AC3E}">
        <p14:creationId xmlns:p14="http://schemas.microsoft.com/office/powerpoint/2010/main" val="96562987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4734D-A424-ABB4-FF7E-815E6EC5BDAE}"/>
              </a:ext>
            </a:extLst>
          </p:cNvPr>
          <p:cNvSpPr>
            <a:spLocks noGrp="1"/>
          </p:cNvSpPr>
          <p:nvPr>
            <p:ph type="title"/>
          </p:nvPr>
        </p:nvSpPr>
        <p:spPr>
          <a:xfrm>
            <a:off x="588263" y="588963"/>
            <a:ext cx="4158362" cy="695827"/>
          </a:xfrm>
        </p:spPr>
        <p:txBody>
          <a:bodyPr wrap="square" anchor="b">
            <a:normAutofit/>
          </a:bodyPr>
          <a:lstStyle/>
          <a:p>
            <a:r>
              <a:rPr lang="es-ES" dirty="0" err="1"/>
              <a:t>Conclusion</a:t>
            </a:r>
            <a:endParaRPr lang="es-ES" dirty="0"/>
          </a:p>
        </p:txBody>
      </p:sp>
      <p:sp>
        <p:nvSpPr>
          <p:cNvPr id="4" name="Content Placeholder 3">
            <a:extLst>
              <a:ext uri="{FF2B5EF4-FFF2-40B4-BE49-F238E27FC236}">
                <a16:creationId xmlns:a16="http://schemas.microsoft.com/office/drawing/2014/main" id="{C6636222-7C74-CF8E-63E9-5D4E3E04E324}"/>
              </a:ext>
            </a:extLst>
          </p:cNvPr>
          <p:cNvSpPr>
            <a:spLocks noGrp="1"/>
          </p:cNvSpPr>
          <p:nvPr>
            <p:ph type="body" sz="quarter" idx="10"/>
          </p:nvPr>
        </p:nvSpPr>
        <p:spPr>
          <a:xfrm>
            <a:off x="584200" y="1898248"/>
            <a:ext cx="4162425" cy="4370789"/>
          </a:xfrm>
        </p:spPr>
        <p:txBody>
          <a:bodyPr wrap="square">
            <a:normAutofit/>
          </a:bodyPr>
          <a:lstStyle/>
          <a:p>
            <a:pPr marL="342900" indent="-342900">
              <a:lnSpc>
                <a:spcPct val="90000"/>
              </a:lnSpc>
              <a:buFont typeface="Arial" panose="020B0604020202020204" pitchFamily="34" charset="0"/>
              <a:buChar char="•"/>
            </a:pPr>
            <a:r>
              <a:rPr lang="es-ES" b="0" i="0" dirty="0">
                <a:effectLst/>
                <a:latin typeface="Segoe UI" panose="020B0502040204020203" pitchFamily="34" charset="0"/>
              </a:rPr>
              <a:t>Microsoft 365 </a:t>
            </a:r>
            <a:r>
              <a:rPr lang="es-ES" b="0" i="0" dirty="0" err="1">
                <a:effectLst/>
                <a:latin typeface="Segoe UI" panose="020B0502040204020203" pitchFamily="34" charset="0"/>
              </a:rPr>
              <a:t>Copilot</a:t>
            </a:r>
            <a:r>
              <a:rPr lang="es-ES" b="0" i="0" dirty="0">
                <a:effectLst/>
                <a:latin typeface="Segoe UI" panose="020B0502040204020203" pitchFamily="34" charset="0"/>
              </a:rPr>
              <a:t> mejora la productividad en varias aplicaciones. </a:t>
            </a:r>
          </a:p>
          <a:p>
            <a:pPr marL="342900" indent="-342900">
              <a:lnSpc>
                <a:spcPct val="90000"/>
              </a:lnSpc>
              <a:buFont typeface="Arial" panose="020B0604020202020204" pitchFamily="34" charset="0"/>
              <a:buChar char="•"/>
            </a:pPr>
            <a:r>
              <a:rPr lang="es-ES" b="0" i="0" dirty="0">
                <a:effectLst/>
                <a:latin typeface="Segoe UI" panose="020B0502040204020203" pitchFamily="34" charset="0"/>
              </a:rPr>
              <a:t>Puede reducir significativamente los errores y ahorrar tiempo.</a:t>
            </a:r>
          </a:p>
          <a:p>
            <a:pPr marL="342900" indent="-342900">
              <a:lnSpc>
                <a:spcPct val="90000"/>
              </a:lnSpc>
              <a:buFont typeface="Arial" panose="020B0604020202020204" pitchFamily="34" charset="0"/>
              <a:buChar char="•"/>
            </a:pPr>
            <a:r>
              <a:rPr lang="es-ES" dirty="0"/>
              <a:t>Como ocurre con todos los contenidos generados por IA, </a:t>
            </a:r>
            <a:r>
              <a:rPr lang="es-ES" b="1" dirty="0"/>
              <a:t>es importante revisar, editar y verificar todo lo que </a:t>
            </a:r>
            <a:r>
              <a:rPr lang="es-ES" b="1" dirty="0" err="1"/>
              <a:t>Copilot</a:t>
            </a:r>
            <a:r>
              <a:rPr lang="es-ES" b="1" dirty="0"/>
              <a:t> crea para ti.</a:t>
            </a:r>
          </a:p>
          <a:p>
            <a:pPr marL="342900" indent="-342900">
              <a:lnSpc>
                <a:spcPct val="90000"/>
              </a:lnSpc>
              <a:buFont typeface="Arial" panose="020B0604020202020204" pitchFamily="34" charset="0"/>
              <a:buChar char="•"/>
            </a:pPr>
            <a:r>
              <a:rPr lang="es-ES" b="1" dirty="0"/>
              <a:t>Irá mejorando… </a:t>
            </a:r>
            <a:r>
              <a:rPr lang="es-ES" b="1" dirty="0" err="1"/>
              <a:t>stay</a:t>
            </a:r>
            <a:r>
              <a:rPr lang="es-ES" b="1" dirty="0"/>
              <a:t> </a:t>
            </a:r>
            <a:r>
              <a:rPr lang="es-ES" b="1" dirty="0" err="1"/>
              <a:t>tuned</a:t>
            </a:r>
            <a:r>
              <a:rPr lang="es-ES" b="1" dirty="0"/>
              <a:t>!</a:t>
            </a:r>
          </a:p>
        </p:txBody>
      </p:sp>
      <p:pic>
        <p:nvPicPr>
          <p:cNvPr id="5" name="Content Placeholder 4" descr="Accessories on a white work desk">
            <a:extLst>
              <a:ext uri="{FF2B5EF4-FFF2-40B4-BE49-F238E27FC236}">
                <a16:creationId xmlns:a16="http://schemas.microsoft.com/office/drawing/2014/main" id="{7E50E154-9885-4231-8617-8A1BFC90D650}"/>
              </a:ext>
            </a:extLst>
          </p:cNvPr>
          <p:cNvPicPr>
            <a:picLocks noGrp="1" noChangeAspect="1"/>
          </p:cNvPicPr>
          <p:nvPr>
            <p:ph type="pic" sz="quarter" idx="11"/>
          </p:nvPr>
        </p:nvPicPr>
        <p:blipFill>
          <a:blip r:embed="rId3"/>
          <a:srcRect l="845" r="32404" b="-1"/>
          <a:stretch/>
        </p:blipFill>
        <p:spPr>
          <a:xfrm>
            <a:off x="5334000" y="10"/>
            <a:ext cx="6858000" cy="6857990"/>
          </a:xfrm>
          <a:noFill/>
        </p:spPr>
      </p:pic>
      <p:pic>
        <p:nvPicPr>
          <p:cNvPr id="3" name="Picture 2" descr="A rainbow colored logo on a black background&#10;&#10;AI-generated content may be incorrect.">
            <a:extLst>
              <a:ext uri="{FF2B5EF4-FFF2-40B4-BE49-F238E27FC236}">
                <a16:creationId xmlns:a16="http://schemas.microsoft.com/office/drawing/2014/main" id="{31F839FF-EB54-9793-9514-4B00C2BA94EC}"/>
              </a:ext>
            </a:extLst>
          </p:cNvPr>
          <p:cNvPicPr>
            <a:picLocks noChangeAspect="1"/>
          </p:cNvPicPr>
          <p:nvPr/>
        </p:nvPicPr>
        <p:blipFill>
          <a:blip r:embed="rId4"/>
          <a:stretch>
            <a:fillRect/>
          </a:stretch>
        </p:blipFill>
        <p:spPr>
          <a:xfrm>
            <a:off x="5676959" y="146692"/>
            <a:ext cx="1580367" cy="1580367"/>
          </a:xfrm>
          <a:prstGeom prst="rect">
            <a:avLst/>
          </a:prstGeom>
        </p:spPr>
      </p:pic>
    </p:spTree>
    <p:extLst>
      <p:ext uri="{BB962C8B-B14F-4D97-AF65-F5344CB8AC3E}">
        <p14:creationId xmlns:p14="http://schemas.microsoft.com/office/powerpoint/2010/main" val="163256391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AEA9A-CA73-D467-D80E-13DDD9750065}"/>
            </a:ext>
          </a:extLst>
        </p:cNvPr>
        <p:cNvGrpSpPr/>
        <p:nvPr/>
      </p:nvGrpSpPr>
      <p:grpSpPr>
        <a:xfrm>
          <a:off x="0" y="0"/>
          <a:ext cx="0" cy="0"/>
          <a:chOff x="0" y="0"/>
          <a:chExt cx="0" cy="0"/>
        </a:xfrm>
      </p:grpSpPr>
      <p:pic>
        <p:nvPicPr>
          <p:cNvPr id="6" name="Picture 5" descr="A robot hand touching a finger">
            <a:extLst>
              <a:ext uri="{FF2B5EF4-FFF2-40B4-BE49-F238E27FC236}">
                <a16:creationId xmlns:a16="http://schemas.microsoft.com/office/drawing/2014/main" id="{54A498CA-5BE8-1DE0-0B61-91D612652ED0}"/>
              </a:ext>
            </a:extLst>
          </p:cNvPr>
          <p:cNvPicPr>
            <a:picLocks noChangeAspect="1"/>
          </p:cNvPicPr>
          <p:nvPr/>
        </p:nvPicPr>
        <p:blipFill>
          <a:blip r:embed="rId3"/>
          <a:stretch>
            <a:fillRect/>
          </a:stretch>
        </p:blipFill>
        <p:spPr>
          <a:xfrm>
            <a:off x="-1" y="0"/>
            <a:ext cx="12576275" cy="6858000"/>
          </a:xfrm>
          <a:prstGeom prst="rect">
            <a:avLst/>
          </a:prstGeom>
        </p:spPr>
      </p:pic>
      <p:sp>
        <p:nvSpPr>
          <p:cNvPr id="7" name="TextBox 6">
            <a:extLst>
              <a:ext uri="{FF2B5EF4-FFF2-40B4-BE49-F238E27FC236}">
                <a16:creationId xmlns:a16="http://schemas.microsoft.com/office/drawing/2014/main" id="{C71D2133-A5C2-BC32-8F3A-0F74118E1273}"/>
              </a:ext>
            </a:extLst>
          </p:cNvPr>
          <p:cNvSpPr txBox="1"/>
          <p:nvPr/>
        </p:nvSpPr>
        <p:spPr>
          <a:xfrm>
            <a:off x="2601532" y="1300767"/>
            <a:ext cx="6684135" cy="677108"/>
          </a:xfrm>
          <a:prstGeom prst="rect">
            <a:avLst/>
          </a:prstGeom>
          <a:noFill/>
        </p:spPr>
        <p:txBody>
          <a:bodyPr wrap="square" lIns="0" tIns="0" rIns="0" bIns="0" rtlCol="0">
            <a:spAutoFit/>
          </a:bodyPr>
          <a:lstStyle/>
          <a:p>
            <a:pPr algn="l"/>
            <a:r>
              <a:rPr lang="es-ES" sz="4400" b="1" noProof="0" dirty="0">
                <a:solidFill>
                  <a:schemeClr val="bg1"/>
                </a:solidFill>
              </a:rPr>
              <a:t>THANK YOU SPONSORS</a:t>
            </a:r>
          </a:p>
        </p:txBody>
      </p:sp>
    </p:spTree>
    <p:extLst>
      <p:ext uri="{BB962C8B-B14F-4D97-AF65-F5344CB8AC3E}">
        <p14:creationId xmlns:p14="http://schemas.microsoft.com/office/powerpoint/2010/main" val="48295073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DBEA0E9-196F-8868-C146-D6976AEF4A16}"/>
              </a:ext>
              <a:ext uri="{C183D7F6-B498-43B3-948B-1728B52AA6E4}">
                <adec:decorative xmlns:adec="http://schemas.microsoft.com/office/drawing/2017/decorative" val="1"/>
              </a:ext>
            </a:extLst>
          </p:cNvPr>
          <p:cNvGrpSpPr/>
          <p:nvPr/>
        </p:nvGrpSpPr>
        <p:grpSpPr>
          <a:xfrm>
            <a:off x="0" y="2175584"/>
            <a:ext cx="12192001" cy="4682416"/>
            <a:chOff x="-1" y="2175584"/>
            <a:chExt cx="12192001" cy="4682416"/>
          </a:xfrm>
        </p:grpSpPr>
        <p:sp>
          <p:nvSpPr>
            <p:cNvPr id="7" name="Rounded Rectangle 3" descr="Dark Pattern: Plus dots">
              <a:extLst>
                <a:ext uri="{FF2B5EF4-FFF2-40B4-BE49-F238E27FC236}">
                  <a16:creationId xmlns:a16="http://schemas.microsoft.com/office/drawing/2014/main" id="{A0E7F714-DE13-934E-63DF-8A813762D2D7}"/>
                </a:ext>
              </a:extLst>
            </p:cNvPr>
            <p:cNvSpPr/>
            <p:nvPr/>
          </p:nvSpPr>
          <p:spPr bwMode="auto">
            <a:xfrm rot="10800000">
              <a:off x="-1" y="4724399"/>
              <a:ext cx="12192000" cy="2133600"/>
            </a:xfrm>
            <a:prstGeom prst="rect">
              <a:avLst/>
            </a:prstGeom>
            <a:blipFill dpi="0" rotWithShape="1">
              <a:blip r:embed="rId3">
                <a:alphaModFix amt="20000"/>
                <a:lum bright="-59000"/>
                <a:extLst>
                  <a:ext uri="{96DAC541-7B7A-43D3-8B79-37D633B846F1}">
                    <asvg:svgBlip xmlns:asvg="http://schemas.microsoft.com/office/drawing/2016/SVG/main" r:embed="rId4"/>
                  </a:ext>
                </a:extLst>
              </a:blip>
              <a:srcRect/>
              <a:tile tx="0" ty="0" sx="100000" sy="100000" flip="none" algn="tl"/>
            </a:bli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s-E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9C2DFEC8-B983-2FBE-A51B-C353E2D5AFBE}"/>
                </a:ext>
              </a:extLst>
            </p:cNvPr>
            <p:cNvSpPr/>
            <p:nvPr/>
          </p:nvSpPr>
          <p:spPr bwMode="auto">
            <a:xfrm>
              <a:off x="0" y="2175584"/>
              <a:ext cx="12192000" cy="4682416"/>
            </a:xfrm>
            <a:prstGeom prst="rect">
              <a:avLst/>
            </a:prstGeom>
            <a:gradFill>
              <a:gsLst>
                <a:gs pos="100000">
                  <a:srgbClr val="091F2C">
                    <a:alpha val="2000"/>
                  </a:srgbClr>
                </a:gs>
                <a:gs pos="37000">
                  <a:schemeClr val="bg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s-ES" sz="2000" noProof="0" dirty="0">
                <a:solidFill>
                  <a:srgbClr val="091F2C"/>
                </a:solidFill>
                <a:latin typeface="Segoe UI"/>
                <a:cs typeface="Segoe UI" pitchFamily="34" charset="0"/>
              </a:endParaRPr>
            </a:p>
          </p:txBody>
        </p:sp>
      </p:grpSp>
      <p:sp>
        <p:nvSpPr>
          <p:cNvPr id="3" name="Rectangle: Rounded Corners 6">
            <a:extLst>
              <a:ext uri="{FF2B5EF4-FFF2-40B4-BE49-F238E27FC236}">
                <a16:creationId xmlns:a16="http://schemas.microsoft.com/office/drawing/2014/main" id="{5BB0516A-FF54-265F-E0E6-F7650CAF8329}"/>
              </a:ext>
              <a:ext uri="{C183D7F6-B498-43B3-948B-1728B52AA6E4}">
                <adec:decorative xmlns:adec="http://schemas.microsoft.com/office/drawing/2017/decorative" val="0"/>
              </a:ext>
            </a:extLst>
          </p:cNvPr>
          <p:cNvSpPr txBox="1">
            <a:spLocks/>
          </p:cNvSpPr>
          <p:nvPr/>
        </p:nvSpPr>
        <p:spPr bwMode="auto">
          <a:xfrm>
            <a:off x="1356248" y="1796125"/>
            <a:ext cx="2788771" cy="758917"/>
          </a:xfrm>
          <a:prstGeom prst="roundRect">
            <a:avLst>
              <a:gd name="adj" fmla="val 50000"/>
            </a:avLst>
          </a:prstGeom>
          <a:solidFill>
            <a:srgbClr val="D6522B"/>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400" fontAlgn="base">
              <a:spcAft>
                <a:spcPct val="0"/>
              </a:spcAft>
              <a:defRPr/>
            </a:pPr>
            <a:r>
              <a:rPr lang="es-ES" sz="3200" b="1" spc="0" noProof="0" dirty="0" err="1">
                <a:gradFill>
                  <a:gsLst>
                    <a:gs pos="53147">
                      <a:srgbClr val="FFFFFF"/>
                    </a:gs>
                    <a:gs pos="28000">
                      <a:srgbClr val="FFFFFF"/>
                    </a:gs>
                  </a:gsLst>
                  <a:path path="circle">
                    <a:fillToRect l="100000" b="100000"/>
                  </a:path>
                </a:gradFill>
                <a:latin typeface="+mn-lt"/>
                <a:sym typeface="Rubik Light"/>
              </a:rPr>
              <a:t>Thank</a:t>
            </a:r>
            <a:r>
              <a:rPr lang="es-ES" sz="3200" b="1" spc="0" noProof="0" dirty="0">
                <a:gradFill>
                  <a:gsLst>
                    <a:gs pos="53147">
                      <a:srgbClr val="FFFFFF"/>
                    </a:gs>
                    <a:gs pos="28000">
                      <a:srgbClr val="FFFFFF"/>
                    </a:gs>
                  </a:gsLst>
                  <a:path path="circle">
                    <a:fillToRect l="100000" b="100000"/>
                  </a:path>
                </a:gradFill>
                <a:latin typeface="+mn-lt"/>
                <a:sym typeface="Rubik Light"/>
              </a:rPr>
              <a:t> </a:t>
            </a:r>
            <a:r>
              <a:rPr lang="es-ES" sz="3200" b="1" spc="0" noProof="0" dirty="0" err="1">
                <a:gradFill>
                  <a:gsLst>
                    <a:gs pos="53147">
                      <a:srgbClr val="FFFFFF"/>
                    </a:gs>
                    <a:gs pos="28000">
                      <a:srgbClr val="FFFFFF"/>
                    </a:gs>
                  </a:gsLst>
                  <a:path path="circle">
                    <a:fillToRect l="100000" b="100000"/>
                  </a:path>
                </a:gradFill>
                <a:latin typeface="+mn-lt"/>
                <a:sym typeface="Rubik Light"/>
              </a:rPr>
              <a:t>you</a:t>
            </a:r>
            <a:endParaRPr lang="es-ES" sz="3200" b="1" spc="0" noProof="0" dirty="0">
              <a:gradFill>
                <a:gsLst>
                  <a:gs pos="53147">
                    <a:srgbClr val="FFFFFF"/>
                  </a:gs>
                  <a:gs pos="28000">
                    <a:srgbClr val="FFFFFF"/>
                  </a:gs>
                </a:gsLst>
                <a:path path="circle">
                  <a:fillToRect l="100000" b="100000"/>
                </a:path>
              </a:gradFill>
              <a:latin typeface="+mn-lt"/>
              <a:sym typeface="Rubik Light"/>
            </a:endParaRPr>
          </a:p>
        </p:txBody>
      </p:sp>
      <p:pic>
        <p:nvPicPr>
          <p:cNvPr id="2" name="Picture 1">
            <a:extLst>
              <a:ext uri="{FF2B5EF4-FFF2-40B4-BE49-F238E27FC236}">
                <a16:creationId xmlns:a16="http://schemas.microsoft.com/office/drawing/2014/main" id="{98110156-F025-8B6F-2AAE-E32A569C15E7}"/>
              </a:ext>
            </a:extLst>
          </p:cNvPr>
          <p:cNvPicPr>
            <a:picLocks noChangeAspect="1"/>
          </p:cNvPicPr>
          <p:nvPr/>
        </p:nvPicPr>
        <p:blipFill>
          <a:blip r:embed="rId5"/>
          <a:srcRect l="3014" r="3014"/>
          <a:stretch/>
        </p:blipFill>
        <p:spPr>
          <a:xfrm>
            <a:off x="5888106" y="2194042"/>
            <a:ext cx="1719832" cy="1719832"/>
          </a:xfrm>
          <a:prstGeom prst="ellipse">
            <a:avLst/>
          </a:prstGeom>
          <a:effectLst>
            <a:outerShdw blurRad="63500" dist="63500" dir="2700000" algn="ctr" rotWithShape="0">
              <a:srgbClr val="000000">
                <a:alpha val="50000"/>
              </a:srgbClr>
            </a:outerShdw>
          </a:effectLst>
        </p:spPr>
      </p:pic>
      <p:grpSp>
        <p:nvGrpSpPr>
          <p:cNvPr id="4" name="Group 3">
            <a:extLst>
              <a:ext uri="{FF2B5EF4-FFF2-40B4-BE49-F238E27FC236}">
                <a16:creationId xmlns:a16="http://schemas.microsoft.com/office/drawing/2014/main" id="{F1534523-68A4-BCF2-276B-9EE164D01A4B}"/>
              </a:ext>
            </a:extLst>
          </p:cNvPr>
          <p:cNvGrpSpPr/>
          <p:nvPr/>
        </p:nvGrpSpPr>
        <p:grpSpPr>
          <a:xfrm>
            <a:off x="8031730" y="2505831"/>
            <a:ext cx="3179819" cy="1111184"/>
            <a:chOff x="7837488" y="636335"/>
            <a:chExt cx="5380017" cy="1111184"/>
          </a:xfrm>
        </p:grpSpPr>
        <p:sp>
          <p:nvSpPr>
            <p:cNvPr id="5" name="TextBox 4">
              <a:extLst>
                <a:ext uri="{FF2B5EF4-FFF2-40B4-BE49-F238E27FC236}">
                  <a16:creationId xmlns:a16="http://schemas.microsoft.com/office/drawing/2014/main" id="{BF5C227C-7DF7-CC63-EEC3-1D6274D2D4C0}"/>
                </a:ext>
              </a:extLst>
            </p:cNvPr>
            <p:cNvSpPr txBox="1"/>
            <p:nvPr/>
          </p:nvSpPr>
          <p:spPr>
            <a:xfrm>
              <a:off x="7837488" y="636335"/>
              <a:ext cx="4640443"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defRPr/>
              </a:pPr>
              <a:r>
                <a:rPr lang="es-ES" noProof="0" dirty="0">
                  <a:solidFill>
                    <a:srgbClr val="D6522B"/>
                  </a:solidFill>
                  <a:ea typeface="+mn-ea"/>
                  <a:cs typeface="+mn-cs"/>
                </a:rPr>
                <a:t>Dhania Mamodaly</a:t>
              </a:r>
            </a:p>
          </p:txBody>
        </p:sp>
        <p:sp>
          <p:nvSpPr>
            <p:cNvPr id="9" name="TextBox 8">
              <a:extLst>
                <a:ext uri="{FF2B5EF4-FFF2-40B4-BE49-F238E27FC236}">
                  <a16:creationId xmlns:a16="http://schemas.microsoft.com/office/drawing/2014/main" id="{44C94E70-2A8E-6320-69A3-D7D512921E2E}"/>
                </a:ext>
              </a:extLst>
            </p:cNvPr>
            <p:cNvSpPr txBox="1"/>
            <p:nvPr/>
          </p:nvSpPr>
          <p:spPr>
            <a:xfrm>
              <a:off x="7837488" y="978078"/>
              <a:ext cx="5380017" cy="769441"/>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s-ES" sz="1800" b="0" i="0" u="none" strike="noStrike" kern="1200" cap="none" spc="0" normalizeH="0" noProof="0" dirty="0" err="1">
                  <a:ln>
                    <a:noFill/>
                  </a:ln>
                  <a:gradFill>
                    <a:gsLst>
                      <a:gs pos="6993">
                        <a:schemeClr val="tx1"/>
                      </a:gs>
                      <a:gs pos="20280">
                        <a:schemeClr val="tx1"/>
                      </a:gs>
                    </a:gsLst>
                    <a:lin ang="0" scaled="0"/>
                  </a:gradFill>
                  <a:effectLst/>
                  <a:uLnTx/>
                  <a:uFillTx/>
                  <a:latin typeface="Segoe UI Semibold"/>
                  <a:ea typeface="+mn-ea"/>
                  <a:cs typeface="+mn-cs"/>
                </a:rPr>
                <a:t>Tech</a:t>
              </a:r>
              <a:r>
                <a:rPr kumimoji="0" lang="es-ES" sz="1800" b="0" i="0" u="none" strike="noStrike" kern="1200" cap="none" spc="0" normalizeH="0" noProof="0" dirty="0">
                  <a:ln>
                    <a:noFill/>
                  </a:ln>
                  <a:gradFill>
                    <a:gsLst>
                      <a:gs pos="6993">
                        <a:schemeClr val="tx1"/>
                      </a:gs>
                      <a:gs pos="20280">
                        <a:schemeClr val="tx1"/>
                      </a:gs>
                    </a:gsLst>
                    <a:lin ang="0" scaled="0"/>
                  </a:gradFill>
                  <a:effectLst/>
                  <a:uLnTx/>
                  <a:uFillTx/>
                  <a:latin typeface="Segoe UI Semibold"/>
                  <a:ea typeface="+mn-ea"/>
                  <a:cs typeface="+mn-cs"/>
                </a:rPr>
                <a:t> Lead </a:t>
              </a:r>
              <a:r>
                <a:rPr kumimoji="0" lang="es-ES" sz="1800" b="0" i="0" u="none" strike="noStrike" kern="1200" cap="none" spc="0" normalizeH="0" noProof="0" dirty="0" err="1">
                  <a:ln>
                    <a:noFill/>
                  </a:ln>
                  <a:gradFill>
                    <a:gsLst>
                      <a:gs pos="6993">
                        <a:schemeClr val="tx1"/>
                      </a:gs>
                      <a:gs pos="20280">
                        <a:schemeClr val="tx1"/>
                      </a:gs>
                    </a:gsLst>
                    <a:lin ang="0" scaled="0"/>
                  </a:gradFill>
                  <a:effectLst/>
                  <a:uLnTx/>
                  <a:uFillTx/>
                  <a:latin typeface="Segoe UI Semibold"/>
                  <a:ea typeface="+mn-ea"/>
                  <a:cs typeface="+mn-cs"/>
                </a:rPr>
                <a:t>Power</a:t>
              </a:r>
              <a:r>
                <a:rPr kumimoji="0" lang="es-ES" sz="1800" b="0" i="0" u="none" strike="noStrike" kern="1200" cap="none" spc="0" normalizeH="0" noProof="0" dirty="0">
                  <a:ln>
                    <a:noFill/>
                  </a:ln>
                  <a:gradFill>
                    <a:gsLst>
                      <a:gs pos="6993">
                        <a:schemeClr val="tx1"/>
                      </a:gs>
                      <a:gs pos="20280">
                        <a:schemeClr val="tx1"/>
                      </a:gs>
                    </a:gsLst>
                    <a:lin ang="0" scaled="0"/>
                  </a:gradFill>
                  <a:effectLst/>
                  <a:uLnTx/>
                  <a:uFillTx/>
                  <a:latin typeface="Segoe UI Semibold"/>
                  <a:ea typeface="+mn-ea"/>
                  <a:cs typeface="+mn-cs"/>
                </a:rPr>
                <a:t> BI </a:t>
              </a:r>
              <a:br>
                <a:rPr kumimoji="0" lang="es-ES" sz="1800" b="0" i="0" u="none" strike="noStrike" kern="1200" cap="none" spc="0" normalizeH="0" noProof="0" dirty="0">
                  <a:ln>
                    <a:noFill/>
                  </a:ln>
                  <a:gradFill>
                    <a:gsLst>
                      <a:gs pos="6993">
                        <a:schemeClr val="tx1"/>
                      </a:gs>
                      <a:gs pos="20280">
                        <a:schemeClr val="tx1"/>
                      </a:gs>
                    </a:gsLst>
                    <a:lin ang="0" scaled="0"/>
                  </a:gradFill>
                  <a:effectLst/>
                  <a:uLnTx/>
                  <a:uFillTx/>
                  <a:latin typeface="Segoe UI Semibold"/>
                  <a:ea typeface="+mn-ea"/>
                  <a:cs typeface="+mn-cs"/>
                </a:rPr>
              </a:br>
              <a:r>
                <a:rPr kumimoji="0" lang="es-ES" sz="1800" b="0" i="0" u="none" strike="noStrike" kern="1200" cap="none" spc="0" normalizeH="0" noProof="0" dirty="0">
                  <a:ln>
                    <a:noFill/>
                  </a:ln>
                  <a:gradFill>
                    <a:gsLst>
                      <a:gs pos="6993">
                        <a:schemeClr val="tx1"/>
                      </a:gs>
                      <a:gs pos="20280">
                        <a:schemeClr val="tx1"/>
                      </a:gs>
                    </a:gsLst>
                    <a:lin ang="0" scaled="0"/>
                  </a:gradFill>
                  <a:effectLst/>
                  <a:uLnTx/>
                  <a:uFillTx/>
                  <a:latin typeface="Segoe UI Semibold"/>
                  <a:ea typeface="+mn-ea"/>
                  <a:cs typeface="+mn-cs"/>
                </a:rPr>
                <a:t>&amp; </a:t>
              </a:r>
              <a:r>
                <a:rPr lang="es-ES" sz="1800" noProof="0" dirty="0" err="1">
                  <a:gradFill>
                    <a:gsLst>
                      <a:gs pos="6993">
                        <a:schemeClr val="tx1"/>
                      </a:gs>
                      <a:gs pos="20280">
                        <a:schemeClr val="tx1"/>
                      </a:gs>
                    </a:gsLst>
                    <a:lin ang="0" scaled="0"/>
                  </a:gradFill>
                  <a:latin typeface="Segoe UI Semibold"/>
                </a:rPr>
                <a:t>Copilot</a:t>
              </a:r>
              <a:r>
                <a:rPr lang="es-ES" sz="1800" noProof="0" dirty="0">
                  <a:gradFill>
                    <a:gsLst>
                      <a:gs pos="6993">
                        <a:schemeClr val="tx1"/>
                      </a:gs>
                      <a:gs pos="20280">
                        <a:schemeClr val="tx1"/>
                      </a:gs>
                    </a:gsLst>
                    <a:lin ang="0" scaled="0"/>
                  </a:gradFill>
                  <a:latin typeface="Segoe UI Semibold"/>
                </a:rPr>
                <a:t> </a:t>
              </a:r>
              <a:r>
                <a:rPr lang="es-ES" sz="1800" noProof="0" dirty="0" err="1">
                  <a:gradFill>
                    <a:gsLst>
                      <a:gs pos="6993">
                        <a:schemeClr val="tx1"/>
                      </a:gs>
                      <a:gs pos="20280">
                        <a:schemeClr val="tx1"/>
                      </a:gs>
                    </a:gsLst>
                    <a:lin ang="0" scaled="0"/>
                  </a:gradFill>
                  <a:latin typeface="Segoe UI Semibold"/>
                </a:rPr>
                <a:t>Trainer</a:t>
              </a:r>
              <a:br>
                <a:rPr kumimoji="0" lang="es-ES" sz="1800" b="0" i="0" u="none" strike="noStrike" kern="1200" cap="none" spc="0" normalizeH="0" noProof="0" dirty="0">
                  <a:ln>
                    <a:noFill/>
                  </a:ln>
                  <a:gradFill>
                    <a:gsLst>
                      <a:gs pos="6993">
                        <a:schemeClr val="tx1"/>
                      </a:gs>
                      <a:gs pos="20280">
                        <a:schemeClr val="tx1"/>
                      </a:gs>
                    </a:gsLst>
                    <a:lin ang="0" scaled="0"/>
                  </a:gradFill>
                  <a:effectLst/>
                  <a:uLnTx/>
                  <a:uFillTx/>
                  <a:latin typeface="Segoe UI Semibold"/>
                  <a:ea typeface="+mn-ea"/>
                  <a:cs typeface="+mn-cs"/>
                </a:rPr>
              </a:br>
              <a:r>
                <a:rPr lang="es-ES" sz="1400" noProof="0" dirty="0">
                  <a:solidFill>
                    <a:srgbClr val="D6522B"/>
                  </a:solidFill>
                  <a:latin typeface="Segoe UI Semibold"/>
                </a:rPr>
                <a:t>Freelance</a:t>
              </a:r>
              <a:endParaRPr kumimoji="0" lang="es-ES" sz="1800" b="0" i="0" u="none" strike="noStrike" kern="1200" cap="none" spc="0" normalizeH="0" baseline="0" noProof="0" dirty="0">
                <a:ln>
                  <a:noFill/>
                </a:ln>
                <a:solidFill>
                  <a:srgbClr val="D6522B"/>
                </a:solidFill>
                <a:effectLst/>
                <a:uLnTx/>
                <a:uFillTx/>
                <a:latin typeface="Segoe UI Semibold"/>
                <a:ea typeface="+mn-ea"/>
                <a:cs typeface="+mn-cs"/>
              </a:endParaRPr>
            </a:p>
          </p:txBody>
        </p:sp>
      </p:grpSp>
      <p:pic>
        <p:nvPicPr>
          <p:cNvPr id="10" name="Picture 9" descr="A blue square with white letters&#10;&#10;AI-generated content may be incorrect.">
            <a:extLst>
              <a:ext uri="{FF2B5EF4-FFF2-40B4-BE49-F238E27FC236}">
                <a16:creationId xmlns:a16="http://schemas.microsoft.com/office/drawing/2014/main" id="{E8427DD4-7B54-630C-AEB7-88612F1DCCB9}"/>
              </a:ext>
            </a:extLst>
          </p:cNvPr>
          <p:cNvPicPr>
            <a:picLocks noChangeAspect="1"/>
          </p:cNvPicPr>
          <p:nvPr/>
        </p:nvPicPr>
        <p:blipFill>
          <a:blip r:embed="rId6"/>
          <a:stretch>
            <a:fillRect/>
          </a:stretch>
        </p:blipFill>
        <p:spPr>
          <a:xfrm>
            <a:off x="8031730" y="5416858"/>
            <a:ext cx="456699" cy="456699"/>
          </a:xfrm>
          <a:prstGeom prst="rect">
            <a:avLst/>
          </a:prstGeom>
        </p:spPr>
      </p:pic>
      <p:sp>
        <p:nvSpPr>
          <p:cNvPr id="11" name="Text Placeholder 4">
            <a:extLst>
              <a:ext uri="{FF2B5EF4-FFF2-40B4-BE49-F238E27FC236}">
                <a16:creationId xmlns:a16="http://schemas.microsoft.com/office/drawing/2014/main" id="{1EA0AE3D-A65A-B494-12C6-6138784168B2}"/>
              </a:ext>
            </a:extLst>
          </p:cNvPr>
          <p:cNvSpPr txBox="1">
            <a:spLocks/>
          </p:cNvSpPr>
          <p:nvPr/>
        </p:nvSpPr>
        <p:spPr>
          <a:xfrm>
            <a:off x="8636710" y="5502584"/>
            <a:ext cx="3542932" cy="246221"/>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1600" noProof="0" dirty="0">
                <a:cs typeface="Segoe UI"/>
              </a:rPr>
              <a:t>Dhania Mamodaly</a:t>
            </a:r>
            <a:endParaRPr lang="es-ES" sz="2000" noProof="0" dirty="0">
              <a:cs typeface="Segoe UI"/>
            </a:endParaRPr>
          </a:p>
        </p:txBody>
      </p:sp>
      <p:pic>
        <p:nvPicPr>
          <p:cNvPr id="12" name="Picture 11" descr="A yellow square with black and white logo&#10;&#10;AI-generated content may be incorrect.">
            <a:extLst>
              <a:ext uri="{FF2B5EF4-FFF2-40B4-BE49-F238E27FC236}">
                <a16:creationId xmlns:a16="http://schemas.microsoft.com/office/drawing/2014/main" id="{818B2997-2178-AE64-1E97-112FC464B89B}"/>
              </a:ext>
            </a:extLst>
          </p:cNvPr>
          <p:cNvPicPr>
            <a:picLocks noChangeAspect="1"/>
          </p:cNvPicPr>
          <p:nvPr/>
        </p:nvPicPr>
        <p:blipFill>
          <a:blip r:embed="rId7"/>
          <a:stretch>
            <a:fillRect/>
          </a:stretch>
        </p:blipFill>
        <p:spPr>
          <a:xfrm>
            <a:off x="7928119" y="3991240"/>
            <a:ext cx="663920" cy="579871"/>
          </a:xfrm>
          <a:prstGeom prst="rect">
            <a:avLst/>
          </a:prstGeom>
        </p:spPr>
      </p:pic>
      <p:sp>
        <p:nvSpPr>
          <p:cNvPr id="13" name="Text Placeholder 4">
            <a:extLst>
              <a:ext uri="{FF2B5EF4-FFF2-40B4-BE49-F238E27FC236}">
                <a16:creationId xmlns:a16="http://schemas.microsoft.com/office/drawing/2014/main" id="{89651070-F459-3C32-14CC-A4757E78C76D}"/>
              </a:ext>
            </a:extLst>
          </p:cNvPr>
          <p:cNvSpPr txBox="1">
            <a:spLocks/>
          </p:cNvSpPr>
          <p:nvPr/>
        </p:nvSpPr>
        <p:spPr>
          <a:xfrm>
            <a:off x="8636710" y="4034495"/>
            <a:ext cx="2806614" cy="49244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1600" noProof="0" dirty="0">
                <a:cs typeface="Segoe UI"/>
              </a:rPr>
              <a:t>Fundadora y miembro </a:t>
            </a:r>
            <a:r>
              <a:rPr lang="es-ES" sz="1600" noProof="0" dirty="0" err="1">
                <a:cs typeface="Segoe UI"/>
              </a:rPr>
              <a:t>Fabric</a:t>
            </a:r>
            <a:r>
              <a:rPr lang="es-ES" sz="1600" noProof="0" dirty="0">
                <a:cs typeface="Segoe UI"/>
              </a:rPr>
              <a:t> &amp; </a:t>
            </a:r>
            <a:r>
              <a:rPr lang="es-ES" sz="1600" noProof="0" dirty="0" err="1">
                <a:cs typeface="Segoe UI"/>
              </a:rPr>
              <a:t>Power</a:t>
            </a:r>
            <a:r>
              <a:rPr lang="es-ES" sz="1600" noProof="0" dirty="0">
                <a:cs typeface="Segoe UI"/>
              </a:rPr>
              <a:t> BI </a:t>
            </a:r>
            <a:r>
              <a:rPr lang="es-ES" sz="1600" noProof="0" dirty="0" err="1">
                <a:cs typeface="Segoe UI"/>
              </a:rPr>
              <a:t>User</a:t>
            </a:r>
            <a:r>
              <a:rPr lang="es-ES" sz="1600" noProof="0" dirty="0">
                <a:cs typeface="Segoe UI"/>
              </a:rPr>
              <a:t> </a:t>
            </a:r>
            <a:r>
              <a:rPr lang="es-ES" sz="1600" noProof="0" dirty="0" err="1">
                <a:cs typeface="Segoe UI"/>
              </a:rPr>
              <a:t>Group</a:t>
            </a:r>
            <a:r>
              <a:rPr lang="es-ES" sz="1600" noProof="0" dirty="0">
                <a:cs typeface="Segoe UI"/>
              </a:rPr>
              <a:t> Barcelona</a:t>
            </a:r>
            <a:endParaRPr lang="es-ES" sz="2000" noProof="0" dirty="0">
              <a:cs typeface="Segoe UI"/>
            </a:endParaRPr>
          </a:p>
        </p:txBody>
      </p:sp>
      <p:pic>
        <p:nvPicPr>
          <p:cNvPr id="14" name="Picture 13" descr="A logo with blue and yellow stripes&#10;&#10;AI-generated content may be incorrect.">
            <a:extLst>
              <a:ext uri="{FF2B5EF4-FFF2-40B4-BE49-F238E27FC236}">
                <a16:creationId xmlns:a16="http://schemas.microsoft.com/office/drawing/2014/main" id="{F5914DD7-8551-E69B-69A1-313E7ACAF63D}"/>
              </a:ext>
            </a:extLst>
          </p:cNvPr>
          <p:cNvPicPr>
            <a:picLocks noChangeAspect="1"/>
          </p:cNvPicPr>
          <p:nvPr/>
        </p:nvPicPr>
        <p:blipFill>
          <a:blip r:embed="rId8"/>
          <a:stretch>
            <a:fillRect/>
          </a:stretch>
        </p:blipFill>
        <p:spPr>
          <a:xfrm>
            <a:off x="7994659" y="4691671"/>
            <a:ext cx="540000" cy="598379"/>
          </a:xfrm>
          <a:prstGeom prst="rect">
            <a:avLst/>
          </a:prstGeom>
        </p:spPr>
      </p:pic>
      <p:sp>
        <p:nvSpPr>
          <p:cNvPr id="15" name="Text Placeholder 4">
            <a:extLst>
              <a:ext uri="{FF2B5EF4-FFF2-40B4-BE49-F238E27FC236}">
                <a16:creationId xmlns:a16="http://schemas.microsoft.com/office/drawing/2014/main" id="{350699AB-AD23-A6EF-A1C0-037311A18671}"/>
              </a:ext>
            </a:extLst>
          </p:cNvPr>
          <p:cNvSpPr txBox="1">
            <a:spLocks/>
          </p:cNvSpPr>
          <p:nvPr/>
        </p:nvSpPr>
        <p:spPr>
          <a:xfrm>
            <a:off x="8649067" y="4845579"/>
            <a:ext cx="3542932" cy="246221"/>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1600" noProof="0" dirty="0">
                <a:cs typeface="Segoe UI"/>
                <a:hlinkClick r:id="rId9"/>
              </a:rPr>
              <a:t>http://biist.pro</a:t>
            </a:r>
            <a:endParaRPr lang="es-ES" sz="2000" noProof="0" dirty="0">
              <a:cs typeface="Segoe UI"/>
            </a:endParaRPr>
          </a:p>
        </p:txBody>
      </p:sp>
      <p:sp>
        <p:nvSpPr>
          <p:cNvPr id="17" name="TextBox 16">
            <a:extLst>
              <a:ext uri="{FF2B5EF4-FFF2-40B4-BE49-F238E27FC236}">
                <a16:creationId xmlns:a16="http://schemas.microsoft.com/office/drawing/2014/main" id="{23F32445-A20F-9481-EB87-4E2253AC350A}"/>
              </a:ext>
            </a:extLst>
          </p:cNvPr>
          <p:cNvSpPr txBox="1"/>
          <p:nvPr/>
        </p:nvSpPr>
        <p:spPr>
          <a:xfrm>
            <a:off x="-697880" y="2983857"/>
            <a:ext cx="6897028" cy="369332"/>
          </a:xfrm>
          <a:prstGeom prst="rect">
            <a:avLst/>
          </a:prstGeom>
          <a:noFill/>
        </p:spPr>
        <p:txBody>
          <a:bodyPr wrap="square">
            <a:spAutoFit/>
          </a:bodyPr>
          <a:lstStyle/>
          <a:p>
            <a:pPr algn="ctr" defTabSz="914400" fontAlgn="base">
              <a:spcAft>
                <a:spcPct val="0"/>
              </a:spcAft>
              <a:defRPr/>
            </a:pPr>
            <a:r>
              <a:rPr lang="es-ES" sz="1800" b="1" spc="0" noProof="0" dirty="0">
                <a:gradFill>
                  <a:gsLst>
                    <a:gs pos="53147">
                      <a:srgbClr val="FFFFFF"/>
                    </a:gs>
                    <a:gs pos="28000">
                      <a:srgbClr val="FFFFFF"/>
                    </a:gs>
                  </a:gsLst>
                  <a:path path="circle">
                    <a:fillToRect l="100000" b="100000"/>
                  </a:path>
                </a:gradFill>
                <a:latin typeface="+mn-lt"/>
                <a:sym typeface="Rubik Light"/>
              </a:rPr>
              <a:t>Contáctame </a:t>
            </a:r>
            <a:r>
              <a:rPr lang="es-ES" sz="1800" b="1" spc="0" noProof="0" dirty="0">
                <a:gradFill>
                  <a:gsLst>
                    <a:gs pos="53147">
                      <a:srgbClr val="FFFFFF"/>
                    </a:gs>
                    <a:gs pos="28000">
                      <a:srgbClr val="FFFFFF"/>
                    </a:gs>
                  </a:gsLst>
                  <a:path path="circle">
                    <a:fillToRect l="100000" b="100000"/>
                  </a:path>
                </a:gradFill>
                <a:latin typeface="+mn-lt"/>
                <a:sym typeface="Wingdings" panose="05000000000000000000" pitchFamily="2" charset="2"/>
              </a:rPr>
              <a:t></a:t>
            </a:r>
            <a:endParaRPr lang="es-ES" sz="1800" b="1" spc="0" noProof="0" dirty="0">
              <a:gradFill>
                <a:gsLst>
                  <a:gs pos="53147">
                    <a:srgbClr val="FFFFFF"/>
                  </a:gs>
                  <a:gs pos="28000">
                    <a:srgbClr val="FFFFFF"/>
                  </a:gs>
                </a:gsLst>
                <a:path path="circle">
                  <a:fillToRect l="100000" b="100000"/>
                </a:path>
              </a:gradFill>
              <a:latin typeface="+mn-lt"/>
              <a:sym typeface="Rubik Light"/>
            </a:endParaRPr>
          </a:p>
        </p:txBody>
      </p:sp>
      <p:sp>
        <p:nvSpPr>
          <p:cNvPr id="16" name="Title 1">
            <a:extLst>
              <a:ext uri="{FF2B5EF4-FFF2-40B4-BE49-F238E27FC236}">
                <a16:creationId xmlns:a16="http://schemas.microsoft.com/office/drawing/2014/main" id="{003D4DE1-4F0C-50E7-6F24-78A61F3E7259}"/>
              </a:ext>
            </a:extLst>
          </p:cNvPr>
          <p:cNvSpPr txBox="1">
            <a:spLocks/>
          </p:cNvSpPr>
          <p:nvPr/>
        </p:nvSpPr>
        <p:spPr>
          <a:xfrm>
            <a:off x="0" y="353152"/>
            <a:ext cx="5374888" cy="11079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defRPr/>
            </a:pPr>
            <a:r>
              <a:rPr lang="es-ES" sz="7200" b="1" dirty="0">
                <a:solidFill>
                  <a:srgbClr val="FFFFFF"/>
                </a:solidFill>
                <a:latin typeface="Segoe UI Variable Display Semibold" pitchFamily="2" charset="0"/>
              </a:rPr>
              <a:t>Q&amp;A</a:t>
            </a:r>
            <a:endParaRPr lang="es-ES" sz="7200" b="1" dirty="0">
              <a:solidFill>
                <a:srgbClr val="8CADC6"/>
              </a:solidFill>
              <a:latin typeface="Segoe UI Semibold"/>
              <a:cs typeface="Segoe UI Semibold"/>
            </a:endParaRPr>
          </a:p>
        </p:txBody>
      </p:sp>
      <p:pic>
        <p:nvPicPr>
          <p:cNvPr id="18" name="Picture 17" descr="A logo with a rainbow colored design&#10;&#10;AI-generated content may be incorrect.">
            <a:extLst>
              <a:ext uri="{FF2B5EF4-FFF2-40B4-BE49-F238E27FC236}">
                <a16:creationId xmlns:a16="http://schemas.microsoft.com/office/drawing/2014/main" id="{11D0A1BB-7221-6907-C55D-CCC9D195F141}"/>
              </a:ext>
            </a:extLst>
          </p:cNvPr>
          <p:cNvPicPr>
            <a:picLocks noChangeAspect="1"/>
          </p:cNvPicPr>
          <p:nvPr/>
        </p:nvPicPr>
        <p:blipFill>
          <a:blip r:embed="rId10"/>
          <a:stretch>
            <a:fillRect/>
          </a:stretch>
        </p:blipFill>
        <p:spPr>
          <a:xfrm>
            <a:off x="471486" y="4161462"/>
            <a:ext cx="4369400" cy="2286653"/>
          </a:xfrm>
          <a:prstGeom prst="rect">
            <a:avLst/>
          </a:prstGeom>
        </p:spPr>
      </p:pic>
    </p:spTree>
    <p:extLst>
      <p:ext uri="{BB962C8B-B14F-4D97-AF65-F5344CB8AC3E}">
        <p14:creationId xmlns:p14="http://schemas.microsoft.com/office/powerpoint/2010/main" val="9289855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0 L 0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250"/>
                                        <p:tgtEl>
                                          <p:spTgt spid="2"/>
                                        </p:tgtEl>
                                      </p:cBhvr>
                                    </p:animEffect>
                                  </p:childTnLst>
                                </p:cTn>
                              </p:par>
                              <p:par>
                                <p:cTn id="13" presetID="42" presetClass="path" presetSubtype="0" decel="100000" fill="hold" nodeType="withEffect">
                                  <p:stCondLst>
                                    <p:cond delay="0"/>
                                  </p:stCondLst>
                                  <p:childTnLst>
                                    <p:animMotion origin="layout" path="M 3.33333E-6 0.03889 L 3.33333E-6 0 " pathEditMode="relative" rAng="0" ptsTypes="AA">
                                      <p:cBhvr>
                                        <p:cTn id="14" dur="500" fill="hold"/>
                                        <p:tgtEl>
                                          <p:spTgt spid="2"/>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42" presetClass="path" presetSubtype="0" decel="100000" fill="hold" nodeType="withEffect">
                                  <p:stCondLst>
                                    <p:cond delay="0"/>
                                  </p:stCondLst>
                                  <p:childTnLst>
                                    <p:animMotion origin="layout" path="M -0.01718 -0.00023 L -3.75E-6 0 " pathEditMode="relative" rAng="0" ptsTypes="AA">
                                      <p:cBhvr>
                                        <p:cTn id="19" dur="500" fill="hold"/>
                                        <p:tgtEl>
                                          <p:spTgt spid="4"/>
                                        </p:tgtEl>
                                        <p:attrNameLst>
                                          <p:attrName>ppt_x</p:attrName>
                                          <p:attrName>ppt_y</p:attrName>
                                        </p:attrNameLst>
                                      </p:cBhvr>
                                      <p:rCtr x="859" y="0"/>
                                    </p:animMotion>
                                  </p:childTnLst>
                                </p:cTn>
                              </p:par>
                              <p:par>
                                <p:cTn id="20" presetID="10" presetClass="entr" presetSubtype="0" fill="hold" grpId="0" nodeType="withEffect">
                                  <p:stCondLst>
                                    <p:cond delay="5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42" presetClass="path" presetSubtype="0" decel="100000" fill="hold" grpId="1" nodeType="withEffect">
                                  <p:stCondLst>
                                    <p:cond delay="500"/>
                                  </p:stCondLst>
                                  <p:childTnLst>
                                    <p:animMotion origin="layout" path="M 2.08333E-7 -3.7037E-6 L 2.08333E-7 0.01968 " pathEditMode="relative" rAng="0" ptsTypes="AA">
                                      <p:cBhvr>
                                        <p:cTn id="24" dur="500" spd="-100000" fill="hold"/>
                                        <p:tgtEl>
                                          <p:spTgt spid="16"/>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6" grpId="0"/>
      <p:bldP spid="16"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robot hand touching a finger">
            <a:extLst>
              <a:ext uri="{FF2B5EF4-FFF2-40B4-BE49-F238E27FC236}">
                <a16:creationId xmlns:a16="http://schemas.microsoft.com/office/drawing/2014/main" id="{087422DB-4BF4-0FE3-CE13-7CD25B59C473}"/>
              </a:ext>
            </a:extLst>
          </p:cNvPr>
          <p:cNvPicPr>
            <a:picLocks noChangeAspect="1"/>
          </p:cNvPicPr>
          <p:nvPr/>
        </p:nvPicPr>
        <p:blipFill>
          <a:blip r:embed="rId3"/>
          <a:stretch>
            <a:fillRect/>
          </a:stretch>
        </p:blipFill>
        <p:spPr>
          <a:xfrm>
            <a:off x="-1" y="0"/>
            <a:ext cx="12576275" cy="6858000"/>
          </a:xfrm>
          <a:prstGeom prst="rect">
            <a:avLst/>
          </a:prstGeom>
        </p:spPr>
      </p:pic>
      <p:sp>
        <p:nvSpPr>
          <p:cNvPr id="7" name="TextBox 6">
            <a:extLst>
              <a:ext uri="{FF2B5EF4-FFF2-40B4-BE49-F238E27FC236}">
                <a16:creationId xmlns:a16="http://schemas.microsoft.com/office/drawing/2014/main" id="{9729168E-5954-BDC8-6E16-78D449FB7B2F}"/>
              </a:ext>
            </a:extLst>
          </p:cNvPr>
          <p:cNvSpPr txBox="1"/>
          <p:nvPr/>
        </p:nvSpPr>
        <p:spPr>
          <a:xfrm>
            <a:off x="2601532" y="1300767"/>
            <a:ext cx="6684135" cy="677108"/>
          </a:xfrm>
          <a:prstGeom prst="rect">
            <a:avLst/>
          </a:prstGeom>
          <a:noFill/>
        </p:spPr>
        <p:txBody>
          <a:bodyPr wrap="square" lIns="0" tIns="0" rIns="0" bIns="0" rtlCol="0">
            <a:spAutoFit/>
          </a:bodyPr>
          <a:lstStyle/>
          <a:p>
            <a:pPr algn="l"/>
            <a:r>
              <a:rPr lang="es-ES" sz="4400" b="1" noProof="0" dirty="0">
                <a:solidFill>
                  <a:schemeClr val="bg1"/>
                </a:solidFill>
              </a:rPr>
              <a:t>THANK YOU SPONSORS</a:t>
            </a:r>
          </a:p>
        </p:txBody>
      </p:sp>
    </p:spTree>
    <p:extLst>
      <p:ext uri="{BB962C8B-B14F-4D97-AF65-F5344CB8AC3E}">
        <p14:creationId xmlns:p14="http://schemas.microsoft.com/office/powerpoint/2010/main" val="63396042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31CEC2-27F7-4CF0-7818-1B640CAF9AF0}"/>
              </a:ext>
            </a:extLst>
          </p:cNvPr>
          <p:cNvPicPr>
            <a:picLocks noChangeAspect="1"/>
          </p:cNvPicPr>
          <p:nvPr/>
        </p:nvPicPr>
        <p:blipFill>
          <a:blip r:embed="rId3"/>
          <a:srcRect l="3014" r="3014"/>
          <a:stretch/>
        </p:blipFill>
        <p:spPr>
          <a:xfrm>
            <a:off x="6049407" y="2569084"/>
            <a:ext cx="1719832" cy="1719832"/>
          </a:xfrm>
          <a:prstGeom prst="ellipse">
            <a:avLst/>
          </a:prstGeom>
          <a:effectLst>
            <a:outerShdw blurRad="63500" dist="63500" dir="2700000" algn="ctr" rotWithShape="0">
              <a:srgbClr val="000000">
                <a:alpha val="50000"/>
              </a:srgbClr>
            </a:outerShdw>
          </a:effectLst>
        </p:spPr>
      </p:pic>
      <p:grpSp>
        <p:nvGrpSpPr>
          <p:cNvPr id="3" name="Group 2">
            <a:extLst>
              <a:ext uri="{FF2B5EF4-FFF2-40B4-BE49-F238E27FC236}">
                <a16:creationId xmlns:a16="http://schemas.microsoft.com/office/drawing/2014/main" id="{EA8B48EF-E537-0EB3-0803-48F61A960191}"/>
              </a:ext>
            </a:extLst>
          </p:cNvPr>
          <p:cNvGrpSpPr/>
          <p:nvPr/>
        </p:nvGrpSpPr>
        <p:grpSpPr>
          <a:xfrm>
            <a:off x="8193031" y="2880873"/>
            <a:ext cx="3179819" cy="1111184"/>
            <a:chOff x="7837488" y="636335"/>
            <a:chExt cx="5380017" cy="1111184"/>
          </a:xfrm>
        </p:grpSpPr>
        <p:sp>
          <p:nvSpPr>
            <p:cNvPr id="6" name="TextBox 5">
              <a:extLst>
                <a:ext uri="{FF2B5EF4-FFF2-40B4-BE49-F238E27FC236}">
                  <a16:creationId xmlns:a16="http://schemas.microsoft.com/office/drawing/2014/main" id="{E9C881DB-6418-0338-47DD-CD829A561492}"/>
                </a:ext>
              </a:extLst>
            </p:cNvPr>
            <p:cNvSpPr txBox="1"/>
            <p:nvPr/>
          </p:nvSpPr>
          <p:spPr>
            <a:xfrm>
              <a:off x="7837488" y="636335"/>
              <a:ext cx="4640443"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defRPr/>
              </a:pPr>
              <a:r>
                <a:rPr lang="es-ES" noProof="0" dirty="0">
                  <a:solidFill>
                    <a:srgbClr val="D6522B"/>
                  </a:solidFill>
                  <a:ea typeface="+mn-ea"/>
                  <a:cs typeface="+mn-cs"/>
                </a:rPr>
                <a:t>Dhania Mamodaly</a:t>
              </a:r>
            </a:p>
          </p:txBody>
        </p:sp>
        <p:sp>
          <p:nvSpPr>
            <p:cNvPr id="7" name="TextBox 6">
              <a:extLst>
                <a:ext uri="{FF2B5EF4-FFF2-40B4-BE49-F238E27FC236}">
                  <a16:creationId xmlns:a16="http://schemas.microsoft.com/office/drawing/2014/main" id="{40E6A4B9-6906-ED08-53B1-6798968970D3}"/>
                </a:ext>
              </a:extLst>
            </p:cNvPr>
            <p:cNvSpPr txBox="1"/>
            <p:nvPr/>
          </p:nvSpPr>
          <p:spPr>
            <a:xfrm>
              <a:off x="7837488" y="978078"/>
              <a:ext cx="5380017" cy="769441"/>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s-ES" sz="1800" b="0" i="0" u="none" strike="noStrike" kern="1200" cap="none" spc="0" normalizeH="0" noProof="0" dirty="0" err="1">
                  <a:ln>
                    <a:noFill/>
                  </a:ln>
                  <a:gradFill>
                    <a:gsLst>
                      <a:gs pos="6993">
                        <a:schemeClr val="tx1"/>
                      </a:gs>
                      <a:gs pos="20280">
                        <a:schemeClr val="tx1"/>
                      </a:gs>
                    </a:gsLst>
                    <a:lin ang="0" scaled="0"/>
                  </a:gradFill>
                  <a:effectLst/>
                  <a:uLnTx/>
                  <a:uFillTx/>
                  <a:latin typeface="Segoe UI Semibold"/>
                  <a:ea typeface="+mn-ea"/>
                  <a:cs typeface="+mn-cs"/>
                </a:rPr>
                <a:t>Tech</a:t>
              </a:r>
              <a:r>
                <a:rPr kumimoji="0" lang="es-ES" sz="1800" b="0" i="0" u="none" strike="noStrike" kern="1200" cap="none" spc="0" normalizeH="0" noProof="0" dirty="0">
                  <a:ln>
                    <a:noFill/>
                  </a:ln>
                  <a:gradFill>
                    <a:gsLst>
                      <a:gs pos="6993">
                        <a:schemeClr val="tx1"/>
                      </a:gs>
                      <a:gs pos="20280">
                        <a:schemeClr val="tx1"/>
                      </a:gs>
                    </a:gsLst>
                    <a:lin ang="0" scaled="0"/>
                  </a:gradFill>
                  <a:effectLst/>
                  <a:uLnTx/>
                  <a:uFillTx/>
                  <a:latin typeface="Segoe UI Semibold"/>
                  <a:ea typeface="+mn-ea"/>
                  <a:cs typeface="+mn-cs"/>
                </a:rPr>
                <a:t> Lead </a:t>
              </a:r>
              <a:r>
                <a:rPr kumimoji="0" lang="es-ES" sz="1800" b="0" i="0" u="none" strike="noStrike" kern="1200" cap="none" spc="0" normalizeH="0" noProof="0" dirty="0" err="1">
                  <a:ln>
                    <a:noFill/>
                  </a:ln>
                  <a:gradFill>
                    <a:gsLst>
                      <a:gs pos="6993">
                        <a:schemeClr val="tx1"/>
                      </a:gs>
                      <a:gs pos="20280">
                        <a:schemeClr val="tx1"/>
                      </a:gs>
                    </a:gsLst>
                    <a:lin ang="0" scaled="0"/>
                  </a:gradFill>
                  <a:effectLst/>
                  <a:uLnTx/>
                  <a:uFillTx/>
                  <a:latin typeface="Segoe UI Semibold"/>
                  <a:ea typeface="+mn-ea"/>
                  <a:cs typeface="+mn-cs"/>
                </a:rPr>
                <a:t>Power</a:t>
              </a:r>
              <a:r>
                <a:rPr kumimoji="0" lang="es-ES" sz="1800" b="0" i="0" u="none" strike="noStrike" kern="1200" cap="none" spc="0" normalizeH="0" noProof="0" dirty="0">
                  <a:ln>
                    <a:noFill/>
                  </a:ln>
                  <a:gradFill>
                    <a:gsLst>
                      <a:gs pos="6993">
                        <a:schemeClr val="tx1"/>
                      </a:gs>
                      <a:gs pos="20280">
                        <a:schemeClr val="tx1"/>
                      </a:gs>
                    </a:gsLst>
                    <a:lin ang="0" scaled="0"/>
                  </a:gradFill>
                  <a:effectLst/>
                  <a:uLnTx/>
                  <a:uFillTx/>
                  <a:latin typeface="Segoe UI Semibold"/>
                  <a:ea typeface="+mn-ea"/>
                  <a:cs typeface="+mn-cs"/>
                </a:rPr>
                <a:t> BI </a:t>
              </a:r>
              <a:br>
                <a:rPr kumimoji="0" lang="es-ES" sz="1800" b="0" i="0" u="none" strike="noStrike" kern="1200" cap="none" spc="0" normalizeH="0" noProof="0" dirty="0">
                  <a:ln>
                    <a:noFill/>
                  </a:ln>
                  <a:gradFill>
                    <a:gsLst>
                      <a:gs pos="6993">
                        <a:schemeClr val="tx1"/>
                      </a:gs>
                      <a:gs pos="20280">
                        <a:schemeClr val="tx1"/>
                      </a:gs>
                    </a:gsLst>
                    <a:lin ang="0" scaled="0"/>
                  </a:gradFill>
                  <a:effectLst/>
                  <a:uLnTx/>
                  <a:uFillTx/>
                  <a:latin typeface="Segoe UI Semibold"/>
                  <a:ea typeface="+mn-ea"/>
                  <a:cs typeface="+mn-cs"/>
                </a:rPr>
              </a:br>
              <a:r>
                <a:rPr kumimoji="0" lang="es-ES" sz="1800" b="0" i="0" u="none" strike="noStrike" kern="1200" cap="none" spc="0" normalizeH="0" noProof="0" dirty="0">
                  <a:ln>
                    <a:noFill/>
                  </a:ln>
                  <a:gradFill>
                    <a:gsLst>
                      <a:gs pos="6993">
                        <a:schemeClr val="tx1"/>
                      </a:gs>
                      <a:gs pos="20280">
                        <a:schemeClr val="tx1"/>
                      </a:gs>
                    </a:gsLst>
                    <a:lin ang="0" scaled="0"/>
                  </a:gradFill>
                  <a:effectLst/>
                  <a:uLnTx/>
                  <a:uFillTx/>
                  <a:latin typeface="Segoe UI Semibold"/>
                  <a:ea typeface="+mn-ea"/>
                  <a:cs typeface="+mn-cs"/>
                </a:rPr>
                <a:t>&amp; </a:t>
              </a:r>
              <a:r>
                <a:rPr lang="es-ES" sz="1800" noProof="0" dirty="0" err="1">
                  <a:gradFill>
                    <a:gsLst>
                      <a:gs pos="6993">
                        <a:schemeClr val="tx1"/>
                      </a:gs>
                      <a:gs pos="20280">
                        <a:schemeClr val="tx1"/>
                      </a:gs>
                    </a:gsLst>
                    <a:lin ang="0" scaled="0"/>
                  </a:gradFill>
                  <a:latin typeface="Segoe UI Semibold"/>
                </a:rPr>
                <a:t>Copilot</a:t>
              </a:r>
              <a:r>
                <a:rPr lang="es-ES" sz="1800" noProof="0" dirty="0">
                  <a:gradFill>
                    <a:gsLst>
                      <a:gs pos="6993">
                        <a:schemeClr val="tx1"/>
                      </a:gs>
                      <a:gs pos="20280">
                        <a:schemeClr val="tx1"/>
                      </a:gs>
                    </a:gsLst>
                    <a:lin ang="0" scaled="0"/>
                  </a:gradFill>
                  <a:latin typeface="Segoe UI Semibold"/>
                </a:rPr>
                <a:t> </a:t>
              </a:r>
              <a:r>
                <a:rPr lang="es-ES" sz="1800" noProof="0" dirty="0" err="1">
                  <a:gradFill>
                    <a:gsLst>
                      <a:gs pos="6993">
                        <a:schemeClr val="tx1"/>
                      </a:gs>
                      <a:gs pos="20280">
                        <a:schemeClr val="tx1"/>
                      </a:gs>
                    </a:gsLst>
                    <a:lin ang="0" scaled="0"/>
                  </a:gradFill>
                  <a:latin typeface="Segoe UI Semibold"/>
                </a:rPr>
                <a:t>Trainer</a:t>
              </a:r>
              <a:br>
                <a:rPr kumimoji="0" lang="es-ES" sz="1800" b="0" i="0" u="none" strike="noStrike" kern="1200" cap="none" spc="0" normalizeH="0" noProof="0" dirty="0">
                  <a:ln>
                    <a:noFill/>
                  </a:ln>
                  <a:gradFill>
                    <a:gsLst>
                      <a:gs pos="6993">
                        <a:schemeClr val="tx1"/>
                      </a:gs>
                      <a:gs pos="20280">
                        <a:schemeClr val="tx1"/>
                      </a:gs>
                    </a:gsLst>
                    <a:lin ang="0" scaled="0"/>
                  </a:gradFill>
                  <a:effectLst/>
                  <a:uLnTx/>
                  <a:uFillTx/>
                  <a:latin typeface="Segoe UI Semibold"/>
                  <a:ea typeface="+mn-ea"/>
                  <a:cs typeface="+mn-cs"/>
                </a:rPr>
              </a:br>
              <a:r>
                <a:rPr lang="es-ES" sz="1400" noProof="0" dirty="0">
                  <a:solidFill>
                    <a:srgbClr val="D6522B"/>
                  </a:solidFill>
                  <a:latin typeface="Segoe UI Semibold"/>
                </a:rPr>
                <a:t>Freelance</a:t>
              </a:r>
              <a:endParaRPr kumimoji="0" lang="es-ES" sz="1800" b="0" i="0" u="none" strike="noStrike" kern="1200" cap="none" spc="0" normalizeH="0" baseline="0" noProof="0" dirty="0">
                <a:ln>
                  <a:noFill/>
                </a:ln>
                <a:solidFill>
                  <a:srgbClr val="D6522B"/>
                </a:solidFill>
                <a:effectLst/>
                <a:uLnTx/>
                <a:uFillTx/>
                <a:latin typeface="Segoe UI Semibold"/>
                <a:ea typeface="+mn-ea"/>
                <a:cs typeface="+mn-cs"/>
              </a:endParaRPr>
            </a:p>
          </p:txBody>
        </p:sp>
      </p:grpSp>
      <p:sp>
        <p:nvSpPr>
          <p:cNvPr id="5" name="Title 1">
            <a:extLst>
              <a:ext uri="{FF2B5EF4-FFF2-40B4-BE49-F238E27FC236}">
                <a16:creationId xmlns:a16="http://schemas.microsoft.com/office/drawing/2014/main" id="{689B6455-F34C-DC70-708E-A9DD9933DBFB}"/>
              </a:ext>
            </a:extLst>
          </p:cNvPr>
          <p:cNvSpPr txBox="1">
            <a:spLocks/>
          </p:cNvSpPr>
          <p:nvPr/>
        </p:nvSpPr>
        <p:spPr>
          <a:xfrm>
            <a:off x="587375" y="457200"/>
            <a:ext cx="11017250" cy="55403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s-ES" noProof="0" dirty="0"/>
              <a:t>GLOBAL AI BOOTCAMP 2025</a:t>
            </a:r>
          </a:p>
        </p:txBody>
      </p:sp>
      <p:sp>
        <p:nvSpPr>
          <p:cNvPr id="9" name="Title 8">
            <a:extLst>
              <a:ext uri="{FF2B5EF4-FFF2-40B4-BE49-F238E27FC236}">
                <a16:creationId xmlns:a16="http://schemas.microsoft.com/office/drawing/2014/main" id="{A9B9EC76-7334-0427-1747-0C81D148229D}"/>
              </a:ext>
            </a:extLst>
          </p:cNvPr>
          <p:cNvSpPr>
            <a:spLocks noGrp="1"/>
          </p:cNvSpPr>
          <p:nvPr>
            <p:ph type="title"/>
          </p:nvPr>
        </p:nvSpPr>
        <p:spPr>
          <a:xfrm>
            <a:off x="471567" y="2080883"/>
            <a:ext cx="5577840" cy="2462213"/>
          </a:xfrm>
        </p:spPr>
        <p:txBody>
          <a:bodyPr/>
          <a:lstStyle/>
          <a:p>
            <a:r>
              <a:rPr lang="es-ES" noProof="0" dirty="0"/>
              <a:t>Impulsa tu productividad con Microsoft 365 </a:t>
            </a:r>
            <a:r>
              <a:rPr lang="es-ES" noProof="0" dirty="0" err="1"/>
              <a:t>Copilot</a:t>
            </a:r>
            <a:br>
              <a:rPr lang="es-ES" noProof="0" dirty="0"/>
            </a:br>
            <a:endParaRPr lang="es-ES" noProof="0" dirty="0"/>
          </a:p>
        </p:txBody>
      </p:sp>
      <p:pic>
        <p:nvPicPr>
          <p:cNvPr id="11" name="Picture 10" descr="A blue square with white letters&#10;&#10;AI-generated content may be incorrect.">
            <a:extLst>
              <a:ext uri="{FF2B5EF4-FFF2-40B4-BE49-F238E27FC236}">
                <a16:creationId xmlns:a16="http://schemas.microsoft.com/office/drawing/2014/main" id="{E9CC59EF-2849-736E-B767-C21454F60D21}"/>
              </a:ext>
            </a:extLst>
          </p:cNvPr>
          <p:cNvPicPr>
            <a:picLocks noChangeAspect="1"/>
          </p:cNvPicPr>
          <p:nvPr/>
        </p:nvPicPr>
        <p:blipFill>
          <a:blip r:embed="rId4"/>
          <a:stretch>
            <a:fillRect/>
          </a:stretch>
        </p:blipFill>
        <p:spPr>
          <a:xfrm>
            <a:off x="8193031" y="5791900"/>
            <a:ext cx="456699" cy="456699"/>
          </a:xfrm>
          <a:prstGeom prst="rect">
            <a:avLst/>
          </a:prstGeom>
        </p:spPr>
      </p:pic>
      <p:sp>
        <p:nvSpPr>
          <p:cNvPr id="12" name="Text Placeholder 4">
            <a:extLst>
              <a:ext uri="{FF2B5EF4-FFF2-40B4-BE49-F238E27FC236}">
                <a16:creationId xmlns:a16="http://schemas.microsoft.com/office/drawing/2014/main" id="{3EB20930-4B7A-98E0-16AE-4D92A062652A}"/>
              </a:ext>
            </a:extLst>
          </p:cNvPr>
          <p:cNvSpPr txBox="1">
            <a:spLocks/>
          </p:cNvSpPr>
          <p:nvPr/>
        </p:nvSpPr>
        <p:spPr>
          <a:xfrm>
            <a:off x="8798011" y="5877626"/>
            <a:ext cx="3542932" cy="246221"/>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1600" noProof="0" dirty="0">
                <a:cs typeface="Segoe UI"/>
              </a:rPr>
              <a:t>Dhania Mamodaly</a:t>
            </a:r>
            <a:endParaRPr lang="es-ES" sz="2000" noProof="0" dirty="0">
              <a:cs typeface="Segoe UI"/>
            </a:endParaRPr>
          </a:p>
        </p:txBody>
      </p:sp>
      <p:pic>
        <p:nvPicPr>
          <p:cNvPr id="17" name="Picture 16" descr="A yellow square with black and white logo&#10;&#10;AI-generated content may be incorrect.">
            <a:extLst>
              <a:ext uri="{FF2B5EF4-FFF2-40B4-BE49-F238E27FC236}">
                <a16:creationId xmlns:a16="http://schemas.microsoft.com/office/drawing/2014/main" id="{D835BF30-326A-5A80-7EA1-DF569E22F343}"/>
              </a:ext>
            </a:extLst>
          </p:cNvPr>
          <p:cNvPicPr>
            <a:picLocks noChangeAspect="1"/>
          </p:cNvPicPr>
          <p:nvPr/>
        </p:nvPicPr>
        <p:blipFill>
          <a:blip r:embed="rId5"/>
          <a:stretch>
            <a:fillRect/>
          </a:stretch>
        </p:blipFill>
        <p:spPr>
          <a:xfrm>
            <a:off x="8089420" y="4366282"/>
            <a:ext cx="663920" cy="579871"/>
          </a:xfrm>
          <a:prstGeom prst="rect">
            <a:avLst/>
          </a:prstGeom>
        </p:spPr>
      </p:pic>
      <p:sp>
        <p:nvSpPr>
          <p:cNvPr id="18" name="Text Placeholder 4">
            <a:extLst>
              <a:ext uri="{FF2B5EF4-FFF2-40B4-BE49-F238E27FC236}">
                <a16:creationId xmlns:a16="http://schemas.microsoft.com/office/drawing/2014/main" id="{385D7BB2-8F34-A7C1-69A2-3F894E726F39}"/>
              </a:ext>
            </a:extLst>
          </p:cNvPr>
          <p:cNvSpPr txBox="1">
            <a:spLocks/>
          </p:cNvSpPr>
          <p:nvPr/>
        </p:nvSpPr>
        <p:spPr>
          <a:xfrm>
            <a:off x="8798011" y="4409537"/>
            <a:ext cx="2806614" cy="49244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1600" noProof="0" dirty="0">
                <a:cs typeface="Segoe UI"/>
              </a:rPr>
              <a:t>Fundadora y miembro </a:t>
            </a:r>
            <a:r>
              <a:rPr lang="es-ES" sz="1600" noProof="0" dirty="0" err="1">
                <a:cs typeface="Segoe UI"/>
              </a:rPr>
              <a:t>Fabric</a:t>
            </a:r>
            <a:r>
              <a:rPr lang="es-ES" sz="1600" noProof="0" dirty="0">
                <a:cs typeface="Segoe UI"/>
              </a:rPr>
              <a:t> &amp; </a:t>
            </a:r>
            <a:r>
              <a:rPr lang="es-ES" sz="1600" noProof="0" dirty="0" err="1">
                <a:cs typeface="Segoe UI"/>
              </a:rPr>
              <a:t>Power</a:t>
            </a:r>
            <a:r>
              <a:rPr lang="es-ES" sz="1600" noProof="0" dirty="0">
                <a:cs typeface="Segoe UI"/>
              </a:rPr>
              <a:t> BI </a:t>
            </a:r>
            <a:r>
              <a:rPr lang="es-ES" sz="1600" noProof="0" dirty="0" err="1">
                <a:cs typeface="Segoe UI"/>
              </a:rPr>
              <a:t>User</a:t>
            </a:r>
            <a:r>
              <a:rPr lang="es-ES" sz="1600" noProof="0" dirty="0">
                <a:cs typeface="Segoe UI"/>
              </a:rPr>
              <a:t> </a:t>
            </a:r>
            <a:r>
              <a:rPr lang="es-ES" sz="1600" noProof="0" dirty="0" err="1">
                <a:cs typeface="Segoe UI"/>
              </a:rPr>
              <a:t>Group</a:t>
            </a:r>
            <a:r>
              <a:rPr lang="es-ES" sz="1600" noProof="0" dirty="0">
                <a:cs typeface="Segoe UI"/>
              </a:rPr>
              <a:t> Barcelona</a:t>
            </a:r>
            <a:endParaRPr lang="es-ES" sz="2000" noProof="0" dirty="0">
              <a:cs typeface="Segoe UI"/>
            </a:endParaRPr>
          </a:p>
        </p:txBody>
      </p:sp>
      <p:pic>
        <p:nvPicPr>
          <p:cNvPr id="19" name="Picture 18" descr="A logo with blue and yellow stripes&#10;&#10;AI-generated content may be incorrect.">
            <a:extLst>
              <a:ext uri="{FF2B5EF4-FFF2-40B4-BE49-F238E27FC236}">
                <a16:creationId xmlns:a16="http://schemas.microsoft.com/office/drawing/2014/main" id="{CE8C8E53-66B4-F879-2E10-44984D6113FA}"/>
              </a:ext>
            </a:extLst>
          </p:cNvPr>
          <p:cNvPicPr>
            <a:picLocks noChangeAspect="1"/>
          </p:cNvPicPr>
          <p:nvPr/>
        </p:nvPicPr>
        <p:blipFill>
          <a:blip r:embed="rId6"/>
          <a:stretch>
            <a:fillRect/>
          </a:stretch>
        </p:blipFill>
        <p:spPr>
          <a:xfrm>
            <a:off x="8155960" y="5066713"/>
            <a:ext cx="540000" cy="598379"/>
          </a:xfrm>
          <a:prstGeom prst="rect">
            <a:avLst/>
          </a:prstGeom>
        </p:spPr>
      </p:pic>
      <p:sp>
        <p:nvSpPr>
          <p:cNvPr id="20" name="Text Placeholder 4">
            <a:extLst>
              <a:ext uri="{FF2B5EF4-FFF2-40B4-BE49-F238E27FC236}">
                <a16:creationId xmlns:a16="http://schemas.microsoft.com/office/drawing/2014/main" id="{225DE53D-4DAB-B48E-31B4-7B0F582B4A2E}"/>
              </a:ext>
            </a:extLst>
          </p:cNvPr>
          <p:cNvSpPr txBox="1">
            <a:spLocks/>
          </p:cNvSpPr>
          <p:nvPr/>
        </p:nvSpPr>
        <p:spPr>
          <a:xfrm>
            <a:off x="8810368" y="5220621"/>
            <a:ext cx="3542932" cy="246221"/>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1600" noProof="0" dirty="0">
                <a:cs typeface="Segoe UI"/>
                <a:hlinkClick r:id="rId7"/>
              </a:rPr>
              <a:t>http://biist.pro</a:t>
            </a:r>
            <a:endParaRPr lang="es-ES" sz="2000" noProof="0" dirty="0">
              <a:cs typeface="Segoe UI"/>
            </a:endParaRPr>
          </a:p>
        </p:txBody>
      </p:sp>
    </p:spTree>
    <p:extLst>
      <p:ext uri="{BB962C8B-B14F-4D97-AF65-F5344CB8AC3E}">
        <p14:creationId xmlns:p14="http://schemas.microsoft.com/office/powerpoint/2010/main" val="2484095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42" presetClass="path" presetSubtype="0" decel="100000" fill="hold" nodeType="withEffect">
                                  <p:stCondLst>
                                    <p:cond delay="0"/>
                                  </p:stCondLst>
                                  <p:childTnLst>
                                    <p:animMotion origin="layout" path="M 3.33333E-6 0.03889 L 3.33333E-6 0 " pathEditMode="relative" rAng="0" ptsTypes="AA">
                                      <p:cBhvr>
                                        <p:cTn id="9" dur="500" fill="hold"/>
                                        <p:tgtEl>
                                          <p:spTgt spid="2"/>
                                        </p:tgtEl>
                                        <p:attrNameLst>
                                          <p:attrName>ppt_x</p:attrName>
                                          <p:attrName>ppt_y</p:attrName>
                                        </p:attrNameLst>
                                      </p:cBhvr>
                                      <p:rCtr x="0" y="-1944"/>
                                    </p:animMotion>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childTnLst>
                                </p:cTn>
                              </p:par>
                              <p:par>
                                <p:cTn id="13" presetID="42" presetClass="path" presetSubtype="0" decel="100000" fill="hold" nodeType="withEffect">
                                  <p:stCondLst>
                                    <p:cond delay="0"/>
                                  </p:stCondLst>
                                  <p:childTnLst>
                                    <p:animMotion origin="layout" path="M -0.01718 -0.00023 L -3.75E-6 0 " pathEditMode="relative" rAng="0" ptsTypes="AA">
                                      <p:cBhvr>
                                        <p:cTn id="14" dur="500" fill="hold"/>
                                        <p:tgtEl>
                                          <p:spTgt spid="3"/>
                                        </p:tgtEl>
                                        <p:attrNameLst>
                                          <p:attrName>ppt_x</p:attrName>
                                          <p:attrName>ppt_y</p:attrName>
                                        </p:attrNameLst>
                                      </p:cBhvr>
                                      <p:rCtr x="859" y="0"/>
                                    </p:animMotion>
                                  </p:childTnLst>
                                </p:cTn>
                              </p:par>
                              <p:par>
                                <p:cTn id="15" presetID="10" presetClass="entr" presetSubtype="0" fill="hold" grpId="0" nodeType="withEffect">
                                  <p:stCondLst>
                                    <p:cond delay="2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200"/>
                                  </p:stCondLst>
                                  <p:childTnLst>
                                    <p:animMotion origin="layout" path="M 0 -4.44444E-6 L 0 0.03542 " pathEditMode="relative" rAng="0" ptsTypes="AA">
                                      <p:cBhvr>
                                        <p:cTn id="1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3320A-138C-18C5-ED65-E7E555D4665C}"/>
              </a:ext>
            </a:extLst>
          </p:cNvPr>
          <p:cNvSpPr>
            <a:spLocks noGrp="1"/>
          </p:cNvSpPr>
          <p:nvPr>
            <p:ph type="title"/>
          </p:nvPr>
        </p:nvSpPr>
        <p:spPr>
          <a:xfrm>
            <a:off x="588263" y="588962"/>
            <a:ext cx="11018520" cy="1115568"/>
          </a:xfrm>
        </p:spPr>
        <p:txBody>
          <a:bodyPr vert="horz" wrap="square" lIns="0" tIns="0" rIns="0" bIns="0" rtlCol="0" anchor="ctr">
            <a:normAutofit/>
          </a:bodyPr>
          <a:lstStyle/>
          <a:p>
            <a:r>
              <a:rPr lang="en-US" b="0" kern="1200" cap="none" spc="-50" baseline="0" noProof="0" dirty="0">
                <a:ln w="3175">
                  <a:noFill/>
                </a:ln>
                <a:effectLst/>
                <a:latin typeface="+mj-lt"/>
                <a:ea typeface="+mn-ea"/>
                <a:cs typeface="Segoe UI" pitchFamily="34" charset="0"/>
              </a:rPr>
              <a:t>Agenda de hoy : </a:t>
            </a:r>
            <a:r>
              <a:rPr lang="en-US" b="0" kern="1200" cap="none" spc="-50" baseline="0" noProof="0" dirty="0" err="1">
                <a:ln w="3175">
                  <a:noFill/>
                </a:ln>
                <a:effectLst/>
                <a:latin typeface="+mj-lt"/>
                <a:ea typeface="+mn-ea"/>
                <a:cs typeface="Segoe UI" pitchFamily="34" charset="0"/>
              </a:rPr>
              <a:t>invertir</a:t>
            </a:r>
            <a:r>
              <a:rPr lang="en-US" b="0" kern="1200" cap="none" spc="-50" baseline="0" noProof="0" dirty="0">
                <a:ln w="3175">
                  <a:noFill/>
                </a:ln>
                <a:effectLst/>
                <a:latin typeface="+mj-lt"/>
                <a:ea typeface="+mn-ea"/>
                <a:cs typeface="Segoe UI" pitchFamily="34" charset="0"/>
              </a:rPr>
              <a:t> </a:t>
            </a:r>
            <a:r>
              <a:rPr lang="en-US" b="0" kern="1200" cap="none" spc="-50" baseline="0" noProof="0" dirty="0" err="1">
                <a:ln w="3175">
                  <a:noFill/>
                </a:ln>
                <a:effectLst/>
                <a:latin typeface="+mj-lt"/>
                <a:ea typeface="+mn-ea"/>
                <a:cs typeface="Segoe UI" pitchFamily="34" charset="0"/>
              </a:rPr>
              <a:t>en</a:t>
            </a:r>
            <a:r>
              <a:rPr lang="en-US" b="0" kern="1200" cap="none" spc="-50" baseline="0" noProof="0" dirty="0">
                <a:ln w="3175">
                  <a:noFill/>
                </a:ln>
                <a:effectLst/>
                <a:latin typeface="+mj-lt"/>
                <a:ea typeface="+mn-ea"/>
                <a:cs typeface="Segoe UI" pitchFamily="34" charset="0"/>
              </a:rPr>
              <a:t> un club de padel  </a:t>
            </a:r>
          </a:p>
        </p:txBody>
      </p:sp>
      <p:pic>
        <p:nvPicPr>
          <p:cNvPr id="5" name="Content Placeholder 4" descr="A rainbow colored logo on a black background&#10;&#10;AI-generated content may be incorrect.">
            <a:extLst>
              <a:ext uri="{FF2B5EF4-FFF2-40B4-BE49-F238E27FC236}">
                <a16:creationId xmlns:a16="http://schemas.microsoft.com/office/drawing/2014/main" id="{6DA10C71-118A-4236-8198-64E1ACBFE147}"/>
              </a:ext>
            </a:extLst>
          </p:cNvPr>
          <p:cNvPicPr>
            <a:picLocks noGrp="1" noChangeAspect="1"/>
          </p:cNvPicPr>
          <p:nvPr>
            <p:ph type="pic" sz="quarter" idx="13"/>
          </p:nvPr>
        </p:nvPicPr>
        <p:blipFill>
          <a:blip r:embed="rId3"/>
          <a:srcRect r="7" b="7"/>
          <a:stretch/>
        </p:blipFill>
        <p:spPr>
          <a:xfrm>
            <a:off x="691970" y="2292998"/>
            <a:ext cx="1403432" cy="1403432"/>
          </a:xfrm>
          <a:noFill/>
        </p:spPr>
      </p:pic>
      <p:sp>
        <p:nvSpPr>
          <p:cNvPr id="16" name="Text Placeholder 7">
            <a:extLst>
              <a:ext uri="{FF2B5EF4-FFF2-40B4-BE49-F238E27FC236}">
                <a16:creationId xmlns:a16="http://schemas.microsoft.com/office/drawing/2014/main" id="{DFEEB9DD-A404-C210-9AE9-AFCA2A0A4815}"/>
              </a:ext>
            </a:extLst>
          </p:cNvPr>
          <p:cNvSpPr>
            <a:spLocks noGrp="1"/>
          </p:cNvSpPr>
          <p:nvPr>
            <p:ph type="body" sz="quarter" idx="16"/>
          </p:nvPr>
        </p:nvSpPr>
        <p:spPr>
          <a:xfrm>
            <a:off x="2211857" y="3981333"/>
            <a:ext cx="2217805" cy="1468438"/>
          </a:xfrm>
        </p:spPr>
        <p:txBody>
          <a:bodyPr vert="horz" wrap="square" lIns="0" tIns="0" rIns="0" bIns="0" rtlCol="0">
            <a:normAutofit/>
          </a:bodyPr>
          <a:lstStyle/>
          <a:p>
            <a:pPr>
              <a:spcAft>
                <a:spcPts val="600"/>
              </a:spcAft>
            </a:pPr>
            <a:r>
              <a:rPr lang="en-US" kern="1200" spc="0" baseline="0" noProof="0" dirty="0">
                <a:latin typeface="+mj-lt"/>
                <a:ea typeface="+mn-ea"/>
                <a:cs typeface="Segoe UI" panose="020B0502040204020203" pitchFamily="34" charset="0"/>
              </a:rPr>
              <a:t>Word</a:t>
            </a:r>
          </a:p>
        </p:txBody>
      </p:sp>
      <p:sp>
        <p:nvSpPr>
          <p:cNvPr id="12" name="Text Placeholder 5">
            <a:extLst>
              <a:ext uri="{FF2B5EF4-FFF2-40B4-BE49-F238E27FC236}">
                <a16:creationId xmlns:a16="http://schemas.microsoft.com/office/drawing/2014/main" id="{702C393E-701D-889A-F30D-C3ABEA458F96}"/>
              </a:ext>
            </a:extLst>
          </p:cNvPr>
          <p:cNvSpPr>
            <a:spLocks noGrp="1"/>
          </p:cNvSpPr>
          <p:nvPr>
            <p:ph type="body" sz="quarter" idx="17"/>
          </p:nvPr>
        </p:nvSpPr>
        <p:spPr>
          <a:xfrm>
            <a:off x="240469" y="3910913"/>
            <a:ext cx="2313432" cy="1468438"/>
          </a:xfrm>
        </p:spPr>
        <p:txBody>
          <a:bodyPr vert="horz" wrap="square" lIns="0" tIns="0" rIns="0" bIns="0" rtlCol="0">
            <a:normAutofit/>
          </a:bodyPr>
          <a:lstStyle/>
          <a:p>
            <a:pPr>
              <a:spcAft>
                <a:spcPts val="600"/>
              </a:spcAft>
            </a:pPr>
            <a:r>
              <a:rPr lang="en-US" kern="1200" spc="0" baseline="0" noProof="0" dirty="0">
                <a:latin typeface="+mj-lt"/>
                <a:ea typeface="+mn-ea"/>
                <a:cs typeface="Segoe UI" panose="020B0502040204020203" pitchFamily="34" charset="0"/>
              </a:rPr>
              <a:t>¿</a:t>
            </a:r>
            <a:r>
              <a:rPr lang="en-US" kern="1200" spc="0" baseline="0" noProof="0" dirty="0" err="1">
                <a:latin typeface="+mj-lt"/>
                <a:ea typeface="+mn-ea"/>
                <a:cs typeface="Segoe UI" panose="020B0502040204020203" pitchFamily="34" charset="0"/>
              </a:rPr>
              <a:t>Qué</a:t>
            </a:r>
            <a:r>
              <a:rPr lang="en-US" kern="1200" spc="0" baseline="0" noProof="0" dirty="0">
                <a:latin typeface="+mj-lt"/>
                <a:ea typeface="+mn-ea"/>
                <a:cs typeface="Segoe UI" panose="020B0502040204020203" pitchFamily="34" charset="0"/>
              </a:rPr>
              <a:t> es Copilot y </a:t>
            </a:r>
            <a:r>
              <a:rPr lang="en-US" kern="1200" spc="0" baseline="0" noProof="0" dirty="0" err="1">
                <a:latin typeface="+mj-lt"/>
                <a:ea typeface="+mn-ea"/>
                <a:cs typeface="Segoe UI" panose="020B0502040204020203" pitchFamily="34" charset="0"/>
              </a:rPr>
              <a:t>como</a:t>
            </a:r>
            <a:r>
              <a:rPr lang="en-US" kern="1200" spc="0" baseline="0" noProof="0" dirty="0">
                <a:latin typeface="+mj-lt"/>
                <a:ea typeface="+mn-ea"/>
                <a:cs typeface="Segoe UI" panose="020B0502040204020203" pitchFamily="34" charset="0"/>
              </a:rPr>
              <a:t> </a:t>
            </a:r>
            <a:r>
              <a:rPr lang="en-US" kern="1200" spc="0" baseline="0" noProof="0" dirty="0" err="1">
                <a:latin typeface="+mj-lt"/>
                <a:ea typeface="+mn-ea"/>
                <a:cs typeface="Segoe UI" panose="020B0502040204020203" pitchFamily="34" charset="0"/>
              </a:rPr>
              <a:t>obtenerlo</a:t>
            </a:r>
            <a:r>
              <a:rPr lang="en-US" kern="1200" spc="0" baseline="0" noProof="0" dirty="0">
                <a:latin typeface="+mj-lt"/>
                <a:ea typeface="+mn-ea"/>
                <a:cs typeface="Segoe UI" panose="020B0502040204020203" pitchFamily="34" charset="0"/>
              </a:rPr>
              <a:t>?</a:t>
            </a:r>
          </a:p>
        </p:txBody>
      </p:sp>
      <p:sp>
        <p:nvSpPr>
          <p:cNvPr id="3" name="Text Placeholder 5">
            <a:extLst>
              <a:ext uri="{FF2B5EF4-FFF2-40B4-BE49-F238E27FC236}">
                <a16:creationId xmlns:a16="http://schemas.microsoft.com/office/drawing/2014/main" id="{7FA5CF63-64C0-D18B-7266-CDF258946E36}"/>
              </a:ext>
            </a:extLst>
          </p:cNvPr>
          <p:cNvSpPr txBox="1">
            <a:spLocks/>
          </p:cNvSpPr>
          <p:nvPr/>
        </p:nvSpPr>
        <p:spPr>
          <a:xfrm>
            <a:off x="4152636" y="3981333"/>
            <a:ext cx="2313432" cy="1468438"/>
          </a:xfrm>
          <a:prstGeom prst="rect">
            <a:avLst/>
          </a:prstGeom>
        </p:spPr>
        <p:txBody>
          <a:bodyPr vert="horz" wrap="square" lIns="0" tIns="0" rIns="0" bIns="0" rtlCol="0">
            <a:norm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spcAft>
                <a:spcPts val="600"/>
              </a:spcAft>
            </a:pPr>
            <a:r>
              <a:rPr lang="en-US" kern="1200" spc="0" baseline="0" dirty="0">
                <a:latin typeface="+mj-lt"/>
                <a:ea typeface="+mn-ea"/>
                <a:cs typeface="Segoe UI" panose="020B0502040204020203" pitchFamily="34" charset="0"/>
              </a:rPr>
              <a:t>PowerPoint</a:t>
            </a:r>
          </a:p>
        </p:txBody>
      </p:sp>
      <p:sp>
        <p:nvSpPr>
          <p:cNvPr id="15" name="Text Placeholder 7">
            <a:extLst>
              <a:ext uri="{FF2B5EF4-FFF2-40B4-BE49-F238E27FC236}">
                <a16:creationId xmlns:a16="http://schemas.microsoft.com/office/drawing/2014/main" id="{B67B0775-636F-996D-502A-581942F37CF7}"/>
              </a:ext>
            </a:extLst>
          </p:cNvPr>
          <p:cNvSpPr txBox="1">
            <a:spLocks/>
          </p:cNvSpPr>
          <p:nvPr/>
        </p:nvSpPr>
        <p:spPr>
          <a:xfrm>
            <a:off x="8067388" y="3981333"/>
            <a:ext cx="2217805" cy="1468438"/>
          </a:xfrm>
          <a:prstGeom prst="rect">
            <a:avLst/>
          </a:prstGeom>
        </p:spPr>
        <p:txBody>
          <a:bodyPr vert="horz" wrap="square" lIns="0" tIns="0" rIns="0" bIns="0" rtlCol="0">
            <a:norm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US" dirty="0"/>
              <a:t>Outlook</a:t>
            </a:r>
          </a:p>
        </p:txBody>
      </p:sp>
      <p:sp>
        <p:nvSpPr>
          <p:cNvPr id="17" name="Text Placeholder 5">
            <a:extLst>
              <a:ext uri="{FF2B5EF4-FFF2-40B4-BE49-F238E27FC236}">
                <a16:creationId xmlns:a16="http://schemas.microsoft.com/office/drawing/2014/main" id="{FD2F8B0A-968B-34E5-6839-75E96ACE6BA2}"/>
              </a:ext>
            </a:extLst>
          </p:cNvPr>
          <p:cNvSpPr txBox="1">
            <a:spLocks/>
          </p:cNvSpPr>
          <p:nvPr/>
        </p:nvSpPr>
        <p:spPr>
          <a:xfrm>
            <a:off x="6093415" y="3961302"/>
            <a:ext cx="2313432" cy="1468438"/>
          </a:xfrm>
          <a:prstGeom prst="rect">
            <a:avLst/>
          </a:prstGeom>
        </p:spPr>
        <p:txBody>
          <a:bodyPr vert="horz" wrap="square" lIns="0" tIns="0" rIns="0" bIns="0" rtlCol="0">
            <a:norm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US" dirty="0"/>
              <a:t>Excel</a:t>
            </a:r>
          </a:p>
        </p:txBody>
      </p:sp>
      <p:sp>
        <p:nvSpPr>
          <p:cNvPr id="19" name="Text Placeholder 5">
            <a:extLst>
              <a:ext uri="{FF2B5EF4-FFF2-40B4-BE49-F238E27FC236}">
                <a16:creationId xmlns:a16="http://schemas.microsoft.com/office/drawing/2014/main" id="{2D008D0B-284A-EF19-E5F3-FD9FB12107E7}"/>
              </a:ext>
            </a:extLst>
          </p:cNvPr>
          <p:cNvSpPr txBox="1">
            <a:spLocks/>
          </p:cNvSpPr>
          <p:nvPr/>
        </p:nvSpPr>
        <p:spPr>
          <a:xfrm>
            <a:off x="10008167" y="3981333"/>
            <a:ext cx="2313432" cy="1468438"/>
          </a:xfrm>
          <a:prstGeom prst="rect">
            <a:avLst/>
          </a:prstGeom>
        </p:spPr>
        <p:txBody>
          <a:bodyPr vert="horz" wrap="square" lIns="0" tIns="0" rIns="0" bIns="0" rtlCol="0">
            <a:norm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spcAft>
                <a:spcPts val="600"/>
              </a:spcAft>
            </a:pPr>
            <a:r>
              <a:rPr lang="en-US" kern="1200" spc="0" baseline="0" dirty="0">
                <a:latin typeface="+mj-lt"/>
                <a:ea typeface="+mn-ea"/>
                <a:cs typeface="Segoe UI" panose="020B0502040204020203" pitchFamily="34" charset="0"/>
              </a:rPr>
              <a:t>Teams</a:t>
            </a:r>
          </a:p>
        </p:txBody>
      </p:sp>
      <p:pic>
        <p:nvPicPr>
          <p:cNvPr id="21" name="Picture 2" descr="Microsoft Word Logo : histoire, signification de l'emblème">
            <a:extLst>
              <a:ext uri="{FF2B5EF4-FFF2-40B4-BE49-F238E27FC236}">
                <a16:creationId xmlns:a16="http://schemas.microsoft.com/office/drawing/2014/main" id="{8E146EDF-A040-F457-42E3-085D4DBA10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5402" y="2409110"/>
            <a:ext cx="2288568" cy="128732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Microsoft PowerPoint logo and symbol, meaning, history, PNG">
            <a:extLst>
              <a:ext uri="{FF2B5EF4-FFF2-40B4-BE49-F238E27FC236}">
                <a16:creationId xmlns:a16="http://schemas.microsoft.com/office/drawing/2014/main" id="{B5026CFE-E0BF-A3DF-0E49-2377CE1DE3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7112" y="2409232"/>
            <a:ext cx="2059516" cy="128719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Microsoft Excel Logo - Télécharger PNG et vecteur">
            <a:extLst>
              <a:ext uri="{FF2B5EF4-FFF2-40B4-BE49-F238E27FC236}">
                <a16:creationId xmlns:a16="http://schemas.microsoft.com/office/drawing/2014/main" id="{259F300F-8FDD-F8D9-5750-052E78342B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89218" y="2439202"/>
            <a:ext cx="1351521" cy="125722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F9D80CDD-78C4-4A59-35B0-34EE3EB864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09432" y="2416257"/>
            <a:ext cx="1410430" cy="131315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a:extLst>
              <a:ext uri="{FF2B5EF4-FFF2-40B4-BE49-F238E27FC236}">
                <a16:creationId xmlns:a16="http://schemas.microsoft.com/office/drawing/2014/main" id="{AE57D10A-6ED2-68E5-CD96-4864C523D16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22966" y="2404505"/>
            <a:ext cx="1448710" cy="1347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04045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7C64E-0B10-12CA-AFE2-A745D49C36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5F4F65-1F5C-7889-FC67-9A19D315E326}"/>
              </a:ext>
            </a:extLst>
          </p:cNvPr>
          <p:cNvSpPr>
            <a:spLocks noGrp="1"/>
          </p:cNvSpPr>
          <p:nvPr>
            <p:ph type="title"/>
          </p:nvPr>
        </p:nvSpPr>
        <p:spPr>
          <a:xfrm>
            <a:off x="588263" y="457200"/>
            <a:ext cx="11018520" cy="553998"/>
          </a:xfrm>
        </p:spPr>
        <p:txBody>
          <a:bodyPr wrap="square" anchor="t">
            <a:normAutofit/>
          </a:bodyPr>
          <a:lstStyle/>
          <a:p>
            <a:r>
              <a:rPr lang="es-ES" dirty="0"/>
              <a:t>¿Qué es </a:t>
            </a:r>
            <a:r>
              <a:rPr lang="es-ES" dirty="0" err="1"/>
              <a:t>Copilot</a:t>
            </a:r>
            <a:r>
              <a:rPr lang="es-ES" dirty="0"/>
              <a:t>?</a:t>
            </a:r>
          </a:p>
        </p:txBody>
      </p:sp>
      <p:pic>
        <p:nvPicPr>
          <p:cNvPr id="5" name="Content Placeholder 4" descr="Chupito de la palabra de Cuaresma">
            <a:extLst>
              <a:ext uri="{FF2B5EF4-FFF2-40B4-BE49-F238E27FC236}">
                <a16:creationId xmlns:a16="http://schemas.microsoft.com/office/drawing/2014/main" id="{B8B5F412-1D74-347C-44B3-7B530D197C73}"/>
              </a:ext>
            </a:extLst>
          </p:cNvPr>
          <p:cNvPicPr>
            <a:picLocks noGrp="1" noChangeAspect="1"/>
          </p:cNvPicPr>
          <p:nvPr>
            <p:ph sz="quarter" idx="12"/>
          </p:nvPr>
        </p:nvPicPr>
        <p:blipFill>
          <a:blip r:embed="rId3"/>
          <a:srcRect l="12722" r="15312" b="2"/>
          <a:stretch/>
        </p:blipFill>
        <p:spPr>
          <a:xfrm>
            <a:off x="584200" y="1435100"/>
            <a:ext cx="5211763" cy="4833938"/>
          </a:xfrm>
          <a:noFill/>
        </p:spPr>
      </p:pic>
      <p:sp>
        <p:nvSpPr>
          <p:cNvPr id="4" name="Content Placeholder 3">
            <a:extLst>
              <a:ext uri="{FF2B5EF4-FFF2-40B4-BE49-F238E27FC236}">
                <a16:creationId xmlns:a16="http://schemas.microsoft.com/office/drawing/2014/main" id="{31021374-DB9D-ACE3-FA57-A7CF114CC4E1}"/>
              </a:ext>
            </a:extLst>
          </p:cNvPr>
          <p:cNvSpPr>
            <a:spLocks noGrp="1"/>
          </p:cNvSpPr>
          <p:nvPr>
            <p:ph sz="quarter" idx="13"/>
          </p:nvPr>
        </p:nvSpPr>
        <p:spPr>
          <a:xfrm>
            <a:off x="6389688" y="1435100"/>
            <a:ext cx="5219700" cy="4833938"/>
          </a:xfrm>
        </p:spPr>
        <p:txBody>
          <a:bodyPr wrap="square">
            <a:normAutofit/>
          </a:bodyPr>
          <a:lstStyle/>
          <a:p>
            <a:pPr>
              <a:lnSpc>
                <a:spcPct val="90000"/>
              </a:lnSpc>
            </a:pPr>
            <a:r>
              <a:rPr lang="es-ES" sz="2400" dirty="0"/>
              <a:t>¿Desde cuando? 2023 (Bing chat, Cortana </a:t>
            </a:r>
            <a:r>
              <a:rPr lang="es-ES" sz="2400" dirty="0">
                <a:sym typeface="Wingdings" panose="05000000000000000000" pitchFamily="2" charset="2"/>
              </a:rPr>
              <a:t> </a:t>
            </a:r>
            <a:r>
              <a:rPr lang="es-ES" sz="2400" dirty="0" err="1">
                <a:sym typeface="Wingdings" panose="05000000000000000000" pitchFamily="2" charset="2"/>
              </a:rPr>
              <a:t>Copilot</a:t>
            </a:r>
            <a:r>
              <a:rPr lang="es-ES" sz="2400" dirty="0">
                <a:sym typeface="Wingdings" panose="05000000000000000000" pitchFamily="2" charset="2"/>
              </a:rPr>
              <a:t>)</a:t>
            </a:r>
            <a:endParaRPr lang="es-ES" sz="2400" dirty="0"/>
          </a:p>
          <a:p>
            <a:pPr>
              <a:lnSpc>
                <a:spcPct val="90000"/>
              </a:lnSpc>
            </a:pPr>
            <a:r>
              <a:rPr lang="es-ES" sz="2400" dirty="0"/>
              <a:t>Con </a:t>
            </a:r>
            <a:r>
              <a:rPr lang="es-ES" sz="2400" dirty="0" err="1"/>
              <a:t>OpenAI</a:t>
            </a:r>
            <a:r>
              <a:rPr lang="es-ES" sz="2400" dirty="0"/>
              <a:t> (</a:t>
            </a:r>
            <a:r>
              <a:rPr lang="es-ES" sz="2400" dirty="0" err="1"/>
              <a:t>ChatGPT</a:t>
            </a:r>
            <a:r>
              <a:rPr lang="es-ES" sz="2400" dirty="0"/>
              <a:t> = Generative </a:t>
            </a:r>
            <a:r>
              <a:rPr lang="es-ES" sz="2400" dirty="0" err="1"/>
              <a:t>Pretrained</a:t>
            </a:r>
            <a:r>
              <a:rPr lang="es-ES" sz="2400" dirty="0"/>
              <a:t> </a:t>
            </a:r>
            <a:r>
              <a:rPr lang="es-ES" sz="2400" dirty="0" err="1"/>
              <a:t>Transformer</a:t>
            </a:r>
            <a:r>
              <a:rPr lang="es-ES" sz="2400" dirty="0"/>
              <a:t>) </a:t>
            </a:r>
          </a:p>
          <a:p>
            <a:pPr>
              <a:lnSpc>
                <a:spcPct val="90000"/>
              </a:lnSpc>
            </a:pPr>
            <a:r>
              <a:rPr lang="es-ES" sz="2400" dirty="0"/>
              <a:t>LLM (</a:t>
            </a:r>
            <a:r>
              <a:rPr lang="es-ES" sz="2400" dirty="0" err="1"/>
              <a:t>Large</a:t>
            </a:r>
            <a:r>
              <a:rPr lang="es-ES" sz="2400" dirty="0"/>
              <a:t> </a:t>
            </a:r>
            <a:r>
              <a:rPr lang="es-ES" sz="2400" dirty="0" err="1"/>
              <a:t>Language</a:t>
            </a:r>
            <a:r>
              <a:rPr lang="es-ES" sz="2400" dirty="0"/>
              <a:t> </a:t>
            </a:r>
            <a:r>
              <a:rPr lang="es-ES" sz="2400" dirty="0" err="1"/>
              <a:t>Model</a:t>
            </a:r>
            <a:r>
              <a:rPr lang="es-ES" sz="2400" dirty="0"/>
              <a:t>) en Microsoft Cloud</a:t>
            </a:r>
          </a:p>
          <a:p>
            <a:pPr>
              <a:lnSpc>
                <a:spcPct val="90000"/>
              </a:lnSpc>
            </a:pPr>
            <a:r>
              <a:rPr lang="es-ES" sz="2400" dirty="0"/>
              <a:t>Actuar con LLM en lenguaje natural </a:t>
            </a:r>
            <a:r>
              <a:rPr lang="es-ES" sz="2400" dirty="0">
                <a:sym typeface="Wingdings" panose="05000000000000000000" pitchFamily="2" charset="2"/>
              </a:rPr>
              <a:t> </a:t>
            </a:r>
            <a:r>
              <a:rPr lang="es-ES" sz="2400" dirty="0" err="1">
                <a:sym typeface="Wingdings" panose="05000000000000000000" pitchFamily="2" charset="2"/>
              </a:rPr>
              <a:t>Prompt</a:t>
            </a:r>
            <a:endParaRPr lang="es-ES" sz="2400" dirty="0"/>
          </a:p>
          <a:p>
            <a:pPr>
              <a:lnSpc>
                <a:spcPct val="90000"/>
              </a:lnSpc>
            </a:pPr>
            <a:r>
              <a:rPr lang="es-ES" sz="2400" dirty="0"/>
              <a:t>Generative AI </a:t>
            </a:r>
          </a:p>
          <a:p>
            <a:pPr>
              <a:lnSpc>
                <a:spcPct val="90000"/>
              </a:lnSpc>
            </a:pPr>
            <a:r>
              <a:rPr lang="es-ES" sz="2400" dirty="0"/>
              <a:t>Multi modal</a:t>
            </a:r>
          </a:p>
        </p:txBody>
      </p:sp>
      <p:pic>
        <p:nvPicPr>
          <p:cNvPr id="6" name="Content Placeholder 4" descr="A rainbow colored logo on a black background&#10;&#10;AI-generated content may be incorrect.">
            <a:extLst>
              <a:ext uri="{FF2B5EF4-FFF2-40B4-BE49-F238E27FC236}">
                <a16:creationId xmlns:a16="http://schemas.microsoft.com/office/drawing/2014/main" id="{24F22A9B-2C9B-E7B8-065C-96762C0D73D9}"/>
              </a:ext>
            </a:extLst>
          </p:cNvPr>
          <p:cNvPicPr>
            <a:picLocks noChangeAspect="1"/>
          </p:cNvPicPr>
          <p:nvPr/>
        </p:nvPicPr>
        <p:blipFill>
          <a:blip r:embed="rId4"/>
          <a:srcRect r="7" b="7"/>
          <a:stretch/>
        </p:blipFill>
        <p:spPr>
          <a:xfrm>
            <a:off x="10898659" y="204706"/>
            <a:ext cx="1069792" cy="1069792"/>
          </a:xfrm>
          <a:prstGeom prst="rect">
            <a:avLst/>
          </a:prstGeom>
          <a:noFill/>
        </p:spPr>
      </p:pic>
      <p:pic>
        <p:nvPicPr>
          <p:cNvPr id="2052" name="Picture 4" descr="Copilot Pro">
            <a:extLst>
              <a:ext uri="{FF2B5EF4-FFF2-40B4-BE49-F238E27FC236}">
                <a16:creationId xmlns:a16="http://schemas.microsoft.com/office/drawing/2014/main" id="{C0DBD5E8-D9CB-4FB6-4A0E-8C459B4C3B2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9300"/>
          <a:stretch/>
        </p:blipFill>
        <p:spPr bwMode="auto">
          <a:xfrm>
            <a:off x="582612" y="1435100"/>
            <a:ext cx="5211763" cy="483219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D0F1E9D-7D5F-EF6D-A40C-3BF8D19470E3}"/>
              </a:ext>
            </a:extLst>
          </p:cNvPr>
          <p:cNvSpPr txBox="1"/>
          <p:nvPr/>
        </p:nvSpPr>
        <p:spPr>
          <a:xfrm>
            <a:off x="5993027" y="5632609"/>
            <a:ext cx="5975424" cy="635559"/>
          </a:xfrm>
          <a:prstGeom prst="rect">
            <a:avLst/>
          </a:prstGeom>
          <a:noFill/>
        </p:spPr>
        <p:txBody>
          <a:bodyPr wrap="square">
            <a:spAutoFit/>
          </a:bodyPr>
          <a:lstStyle/>
          <a:p>
            <a:r>
              <a:rPr lang="es-ES" dirty="0">
                <a:hlinkClick r:id="rId6"/>
              </a:rPr>
              <a:t>https://www.youtube.com/watch?v=S7xTBa93TX8&amp;list=PLvKUhCi3vBnFxqi0kYSa5juR3TZUUjtrz</a:t>
            </a:r>
            <a:endParaRPr lang="es-ES" dirty="0"/>
          </a:p>
        </p:txBody>
      </p:sp>
    </p:spTree>
    <p:extLst>
      <p:ext uri="{BB962C8B-B14F-4D97-AF65-F5344CB8AC3E}">
        <p14:creationId xmlns:p14="http://schemas.microsoft.com/office/powerpoint/2010/main" val="105812764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352F0-1B7E-C404-82F7-A24AC96B07D8}"/>
            </a:ext>
          </a:extLst>
        </p:cNvPr>
        <p:cNvGrpSpPr/>
        <p:nvPr/>
      </p:nvGrpSpPr>
      <p:grpSpPr>
        <a:xfrm>
          <a:off x="0" y="0"/>
          <a:ext cx="0" cy="0"/>
          <a:chOff x="0" y="0"/>
          <a:chExt cx="0" cy="0"/>
        </a:xfrm>
      </p:grpSpPr>
      <p:pic>
        <p:nvPicPr>
          <p:cNvPr id="6" name="Content Placeholder 4" descr="A rainbow colored logo on a black background&#10;&#10;AI-generated content may be incorrect.">
            <a:extLst>
              <a:ext uri="{FF2B5EF4-FFF2-40B4-BE49-F238E27FC236}">
                <a16:creationId xmlns:a16="http://schemas.microsoft.com/office/drawing/2014/main" id="{3FBAE16A-372F-82DF-3E50-CF581FFE123E}"/>
              </a:ext>
            </a:extLst>
          </p:cNvPr>
          <p:cNvPicPr>
            <a:picLocks noChangeAspect="1"/>
          </p:cNvPicPr>
          <p:nvPr/>
        </p:nvPicPr>
        <p:blipFill>
          <a:blip r:embed="rId3"/>
          <a:srcRect r="7" b="7"/>
          <a:stretch/>
        </p:blipFill>
        <p:spPr>
          <a:xfrm>
            <a:off x="10898659" y="204706"/>
            <a:ext cx="1069792" cy="1069792"/>
          </a:xfrm>
          <a:prstGeom prst="rect">
            <a:avLst/>
          </a:prstGeom>
          <a:noFill/>
        </p:spPr>
      </p:pic>
      <p:pic>
        <p:nvPicPr>
          <p:cNvPr id="7" name="Graphic 6">
            <a:extLst>
              <a:ext uri="{FF2B5EF4-FFF2-40B4-BE49-F238E27FC236}">
                <a16:creationId xmlns:a16="http://schemas.microsoft.com/office/drawing/2014/main" id="{F22A54E7-2C21-D26E-0F40-3B4894C46B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00187" y="1121118"/>
            <a:ext cx="9191625" cy="5505450"/>
          </a:xfrm>
          <a:prstGeom prst="rect">
            <a:avLst/>
          </a:prstGeom>
        </p:spPr>
      </p:pic>
      <p:sp>
        <p:nvSpPr>
          <p:cNvPr id="2" name="Title 1">
            <a:extLst>
              <a:ext uri="{FF2B5EF4-FFF2-40B4-BE49-F238E27FC236}">
                <a16:creationId xmlns:a16="http://schemas.microsoft.com/office/drawing/2014/main" id="{D92B0E2B-AA6A-5FA0-986B-9E093A60C45F}"/>
              </a:ext>
            </a:extLst>
          </p:cNvPr>
          <p:cNvSpPr>
            <a:spLocks noGrp="1"/>
          </p:cNvSpPr>
          <p:nvPr>
            <p:ph type="title"/>
          </p:nvPr>
        </p:nvSpPr>
        <p:spPr>
          <a:xfrm>
            <a:off x="588263" y="457200"/>
            <a:ext cx="11018520" cy="553998"/>
          </a:xfrm>
        </p:spPr>
        <p:txBody>
          <a:bodyPr wrap="square" anchor="t">
            <a:normAutofit/>
          </a:bodyPr>
          <a:lstStyle/>
          <a:p>
            <a:r>
              <a:rPr lang="es-ES" dirty="0"/>
              <a:t>¿Cómo funciona </a:t>
            </a:r>
            <a:r>
              <a:rPr lang="es-ES" dirty="0" err="1"/>
              <a:t>Copilot</a:t>
            </a:r>
            <a:r>
              <a:rPr lang="es-ES" dirty="0"/>
              <a:t>?</a:t>
            </a:r>
          </a:p>
        </p:txBody>
      </p:sp>
    </p:spTree>
    <p:extLst>
      <p:ext uri="{BB962C8B-B14F-4D97-AF65-F5344CB8AC3E}">
        <p14:creationId xmlns:p14="http://schemas.microsoft.com/office/powerpoint/2010/main" val="185815307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83FE0-C2A6-0D21-31AC-25A865C8C988}"/>
            </a:ext>
          </a:extLst>
        </p:cNvPr>
        <p:cNvGrpSpPr/>
        <p:nvPr/>
      </p:nvGrpSpPr>
      <p:grpSpPr>
        <a:xfrm>
          <a:off x="0" y="0"/>
          <a:ext cx="0" cy="0"/>
          <a:chOff x="0" y="0"/>
          <a:chExt cx="0" cy="0"/>
        </a:xfrm>
      </p:grpSpPr>
      <p:pic>
        <p:nvPicPr>
          <p:cNvPr id="6" name="Content Placeholder 4" descr="A rainbow colored logo on a black background&#10;&#10;AI-generated content may be incorrect.">
            <a:extLst>
              <a:ext uri="{FF2B5EF4-FFF2-40B4-BE49-F238E27FC236}">
                <a16:creationId xmlns:a16="http://schemas.microsoft.com/office/drawing/2014/main" id="{6CEEA374-E993-8C57-93D6-C4A0BA58DEC9}"/>
              </a:ext>
            </a:extLst>
          </p:cNvPr>
          <p:cNvPicPr>
            <a:picLocks noChangeAspect="1"/>
          </p:cNvPicPr>
          <p:nvPr/>
        </p:nvPicPr>
        <p:blipFill>
          <a:blip r:embed="rId3"/>
          <a:srcRect r="7" b="7"/>
          <a:stretch/>
        </p:blipFill>
        <p:spPr>
          <a:xfrm>
            <a:off x="10898659" y="204706"/>
            <a:ext cx="1069792" cy="1069792"/>
          </a:xfrm>
          <a:prstGeom prst="rect">
            <a:avLst/>
          </a:prstGeom>
          <a:noFill/>
        </p:spPr>
      </p:pic>
      <p:pic>
        <p:nvPicPr>
          <p:cNvPr id="9" name="Content Placeholder 8" descr="A person standing on a staircase&#10;&#10;AI-generated content may be incorrect.">
            <a:extLst>
              <a:ext uri="{FF2B5EF4-FFF2-40B4-BE49-F238E27FC236}">
                <a16:creationId xmlns:a16="http://schemas.microsoft.com/office/drawing/2014/main" id="{98618508-E5F8-1BAA-CEDA-3D35541CA462}"/>
              </a:ext>
            </a:extLst>
          </p:cNvPr>
          <p:cNvPicPr>
            <a:picLocks noGrp="1" noChangeAspect="1"/>
          </p:cNvPicPr>
          <p:nvPr>
            <p:ph sz="quarter" idx="12"/>
          </p:nvPr>
        </p:nvPicPr>
        <p:blipFill>
          <a:blip r:embed="rId4"/>
          <a:stretch>
            <a:fillRect/>
          </a:stretch>
        </p:blipFill>
        <p:spPr>
          <a:xfrm>
            <a:off x="3003863" y="0"/>
            <a:ext cx="6771650" cy="6858000"/>
          </a:xfrm>
        </p:spPr>
      </p:pic>
    </p:spTree>
    <p:extLst>
      <p:ext uri="{BB962C8B-B14F-4D97-AF65-F5344CB8AC3E}">
        <p14:creationId xmlns:p14="http://schemas.microsoft.com/office/powerpoint/2010/main" val="208466086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6151F-0CD6-9FA9-13A0-0DFB6A3BA781}"/>
            </a:ext>
          </a:extLst>
        </p:cNvPr>
        <p:cNvGrpSpPr/>
        <p:nvPr/>
      </p:nvGrpSpPr>
      <p:grpSpPr>
        <a:xfrm>
          <a:off x="0" y="0"/>
          <a:ext cx="0" cy="0"/>
          <a:chOff x="0" y="0"/>
          <a:chExt cx="0" cy="0"/>
        </a:xfrm>
      </p:grpSpPr>
      <p:pic>
        <p:nvPicPr>
          <p:cNvPr id="6" name="Content Placeholder 4" descr="A rainbow colored logo on a black background&#10;&#10;AI-generated content may be incorrect.">
            <a:extLst>
              <a:ext uri="{FF2B5EF4-FFF2-40B4-BE49-F238E27FC236}">
                <a16:creationId xmlns:a16="http://schemas.microsoft.com/office/drawing/2014/main" id="{EBD5E22D-1CA2-7E8A-E5D9-C305C09FF46E}"/>
              </a:ext>
            </a:extLst>
          </p:cNvPr>
          <p:cNvPicPr>
            <a:picLocks noChangeAspect="1"/>
          </p:cNvPicPr>
          <p:nvPr/>
        </p:nvPicPr>
        <p:blipFill>
          <a:blip r:embed="rId3"/>
          <a:srcRect r="7" b="7"/>
          <a:stretch/>
        </p:blipFill>
        <p:spPr>
          <a:xfrm>
            <a:off x="10898659" y="204706"/>
            <a:ext cx="1069792" cy="1069792"/>
          </a:xfrm>
          <a:prstGeom prst="rect">
            <a:avLst/>
          </a:prstGeom>
          <a:noFill/>
        </p:spPr>
      </p:pic>
      <p:sp>
        <p:nvSpPr>
          <p:cNvPr id="3" name="Content Placeholder 2">
            <a:extLst>
              <a:ext uri="{FF2B5EF4-FFF2-40B4-BE49-F238E27FC236}">
                <a16:creationId xmlns:a16="http://schemas.microsoft.com/office/drawing/2014/main" id="{5A345978-9495-76DC-3B07-D2D47BAFC9CD}"/>
              </a:ext>
            </a:extLst>
          </p:cNvPr>
          <p:cNvSpPr>
            <a:spLocks noGrp="1"/>
          </p:cNvSpPr>
          <p:nvPr>
            <p:ph sz="quarter" idx="12"/>
          </p:nvPr>
        </p:nvSpPr>
        <p:spPr>
          <a:xfrm>
            <a:off x="584200" y="1435100"/>
            <a:ext cx="5211763" cy="430887"/>
          </a:xfrm>
        </p:spPr>
        <p:txBody>
          <a:bodyPr/>
          <a:lstStyle/>
          <a:p>
            <a:r>
              <a:rPr lang="es-ES" dirty="0"/>
              <a:t>Demo</a:t>
            </a:r>
          </a:p>
        </p:txBody>
      </p:sp>
    </p:spTree>
    <p:extLst>
      <p:ext uri="{BB962C8B-B14F-4D97-AF65-F5344CB8AC3E}">
        <p14:creationId xmlns:p14="http://schemas.microsoft.com/office/powerpoint/2010/main" val="119831907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1FDD-7821-D929-B02D-83AE99411EDE}"/>
              </a:ext>
            </a:extLst>
          </p:cNvPr>
          <p:cNvSpPr>
            <a:spLocks noGrp="1"/>
          </p:cNvSpPr>
          <p:nvPr>
            <p:ph type="title"/>
          </p:nvPr>
        </p:nvSpPr>
        <p:spPr>
          <a:xfrm>
            <a:off x="588263" y="457200"/>
            <a:ext cx="11018520" cy="553998"/>
          </a:xfrm>
        </p:spPr>
        <p:txBody>
          <a:bodyPr wrap="square" anchor="t">
            <a:normAutofit/>
          </a:bodyPr>
          <a:lstStyle/>
          <a:p>
            <a:r>
              <a:rPr lang="es-ES"/>
              <a:t>Funcionalidades de Copilot en Word</a:t>
            </a:r>
          </a:p>
        </p:txBody>
      </p:sp>
      <p:pic>
        <p:nvPicPr>
          <p:cNvPr id="5" name="Content Placeholder 4" descr="Chupito de la palabra de Cuaresma">
            <a:extLst>
              <a:ext uri="{FF2B5EF4-FFF2-40B4-BE49-F238E27FC236}">
                <a16:creationId xmlns:a16="http://schemas.microsoft.com/office/drawing/2014/main" id="{6A882893-3A52-43FC-9B07-B1596352D18F}"/>
              </a:ext>
            </a:extLst>
          </p:cNvPr>
          <p:cNvPicPr>
            <a:picLocks noGrp="1" noChangeAspect="1"/>
          </p:cNvPicPr>
          <p:nvPr>
            <p:ph sz="quarter" idx="12"/>
          </p:nvPr>
        </p:nvPicPr>
        <p:blipFill>
          <a:blip r:embed="rId3"/>
          <a:srcRect l="12722" r="15312" b="2"/>
          <a:stretch/>
        </p:blipFill>
        <p:spPr>
          <a:xfrm>
            <a:off x="584200" y="1435100"/>
            <a:ext cx="5211763" cy="4833938"/>
          </a:xfrm>
          <a:noFill/>
        </p:spPr>
      </p:pic>
      <p:sp>
        <p:nvSpPr>
          <p:cNvPr id="4" name="Content Placeholder 3">
            <a:extLst>
              <a:ext uri="{FF2B5EF4-FFF2-40B4-BE49-F238E27FC236}">
                <a16:creationId xmlns:a16="http://schemas.microsoft.com/office/drawing/2014/main" id="{C9B0B4AA-22E8-D310-DD56-6519129123B1}"/>
              </a:ext>
            </a:extLst>
          </p:cNvPr>
          <p:cNvSpPr>
            <a:spLocks noGrp="1"/>
          </p:cNvSpPr>
          <p:nvPr>
            <p:ph sz="quarter" idx="13"/>
          </p:nvPr>
        </p:nvSpPr>
        <p:spPr>
          <a:xfrm>
            <a:off x="6389688" y="1435100"/>
            <a:ext cx="5219700" cy="4833938"/>
          </a:xfrm>
        </p:spPr>
        <p:txBody>
          <a:bodyPr wrap="square">
            <a:normAutofit/>
          </a:bodyPr>
          <a:lstStyle/>
          <a:p>
            <a:pPr>
              <a:lnSpc>
                <a:spcPct val="90000"/>
              </a:lnSpc>
            </a:pPr>
            <a:r>
              <a:rPr lang="es-ES" sz="2400" b="1" dirty="0"/>
              <a:t>Draft </a:t>
            </a:r>
            <a:r>
              <a:rPr lang="es-ES" sz="2400" b="1" dirty="0" err="1"/>
              <a:t>with</a:t>
            </a:r>
            <a:r>
              <a:rPr lang="es-ES" sz="2400" b="1" dirty="0"/>
              <a:t> </a:t>
            </a:r>
            <a:r>
              <a:rPr lang="es-ES" sz="2400" b="1" dirty="0" err="1"/>
              <a:t>Copilot</a:t>
            </a:r>
            <a:r>
              <a:rPr lang="es-ES" sz="2400" b="1" dirty="0"/>
              <a:t> </a:t>
            </a:r>
            <a:r>
              <a:rPr lang="es-ES" sz="2400" dirty="0"/>
              <a:t>: genera contenido automáticamente basado en indicaciones del usuario.</a:t>
            </a:r>
          </a:p>
          <a:p>
            <a:pPr>
              <a:lnSpc>
                <a:spcPct val="90000"/>
              </a:lnSpc>
            </a:pPr>
            <a:r>
              <a:rPr lang="es-ES" sz="2400" b="1" dirty="0"/>
              <a:t>Auto </a:t>
            </a:r>
            <a:r>
              <a:rPr lang="es-ES" sz="2400" b="1" dirty="0" err="1"/>
              <a:t>rewrite</a:t>
            </a:r>
            <a:r>
              <a:rPr lang="es-ES" sz="2400" b="1" dirty="0"/>
              <a:t> </a:t>
            </a:r>
            <a:r>
              <a:rPr lang="es-ES" sz="2400" dirty="0"/>
              <a:t>: Ayuda en la corrección gramatical y en la mejora del vocabulario utilizado.</a:t>
            </a:r>
          </a:p>
          <a:p>
            <a:pPr>
              <a:lnSpc>
                <a:spcPct val="90000"/>
              </a:lnSpc>
            </a:pPr>
            <a:r>
              <a:rPr lang="es-ES" sz="2400" b="1" dirty="0" err="1"/>
              <a:t>Visualize</a:t>
            </a:r>
            <a:r>
              <a:rPr lang="es-ES" sz="2400" b="1" dirty="0"/>
              <a:t> as table </a:t>
            </a:r>
            <a:r>
              <a:rPr lang="es-ES" sz="2400" dirty="0"/>
              <a:t>: organiza la información en formato tabla</a:t>
            </a:r>
            <a:endParaRPr lang="es-ES" sz="2400" b="1" dirty="0"/>
          </a:p>
          <a:p>
            <a:pPr>
              <a:lnSpc>
                <a:spcPct val="90000"/>
              </a:lnSpc>
            </a:pPr>
            <a:r>
              <a:rPr lang="es-ES" sz="2400" b="1" dirty="0" err="1"/>
              <a:t>Side</a:t>
            </a:r>
            <a:r>
              <a:rPr lang="es-ES" sz="2400" b="1" dirty="0"/>
              <a:t> </a:t>
            </a:r>
            <a:r>
              <a:rPr lang="es-ES" sz="2400" b="1" dirty="0" err="1"/>
              <a:t>Menu</a:t>
            </a:r>
            <a:r>
              <a:rPr lang="es-ES" sz="2400" b="1" dirty="0"/>
              <a:t> </a:t>
            </a:r>
            <a:r>
              <a:rPr lang="es-ES" sz="2400" dirty="0"/>
              <a:t>: Permite la creación de resúmenes y conclusiones a partir de textos largos.</a:t>
            </a:r>
          </a:p>
        </p:txBody>
      </p:sp>
      <p:pic>
        <p:nvPicPr>
          <p:cNvPr id="3" name="Picture 2" descr="Document concept on blue background">
            <a:extLst>
              <a:ext uri="{FF2B5EF4-FFF2-40B4-BE49-F238E27FC236}">
                <a16:creationId xmlns:a16="http://schemas.microsoft.com/office/drawing/2014/main" id="{75852486-D056-9584-D2C1-D38B6C0DD352}"/>
              </a:ext>
            </a:extLst>
          </p:cNvPr>
          <p:cNvPicPr>
            <a:picLocks noChangeAspect="1"/>
          </p:cNvPicPr>
          <p:nvPr/>
        </p:nvPicPr>
        <p:blipFill>
          <a:blip r:embed="rId4"/>
          <a:srcRect r="19015"/>
          <a:stretch/>
        </p:blipFill>
        <p:spPr>
          <a:xfrm>
            <a:off x="582611" y="1435099"/>
            <a:ext cx="5219701" cy="4833937"/>
          </a:xfrm>
          <a:prstGeom prst="rect">
            <a:avLst/>
          </a:prstGeom>
        </p:spPr>
      </p:pic>
      <p:pic>
        <p:nvPicPr>
          <p:cNvPr id="1026" name="Picture 2" descr="Microsoft Word Logo : histoire, signification de l'emblème">
            <a:extLst>
              <a:ext uri="{FF2B5EF4-FFF2-40B4-BE49-F238E27FC236}">
                <a16:creationId xmlns:a16="http://schemas.microsoft.com/office/drawing/2014/main" id="{DA4B1D42-1DBD-CF50-C08C-645D837CBA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77384" y="233759"/>
            <a:ext cx="1738184" cy="977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853033"/>
      </p:ext>
    </p:extLst>
  </p:cSld>
  <p:clrMapOvr>
    <a:masterClrMapping/>
  </p:clrMapOvr>
  <p:transition>
    <p:fade/>
  </p:transition>
</p:sld>
</file>

<file path=ppt/theme/theme1.xml><?xml version="1.0" encoding="utf-8"?>
<a:theme xmlns:a="http://schemas.openxmlformats.org/drawingml/2006/main" name="Microsoft AI Tour 16:9 Template Dark">
  <a:themeElements>
    <a:clrScheme name="Custom 197">
      <a:dk1>
        <a:srgbClr val="091F2C"/>
      </a:dk1>
      <a:lt1>
        <a:srgbClr val="FFFFFF"/>
      </a:lt1>
      <a:dk2>
        <a:srgbClr val="091F2C"/>
      </a:dk2>
      <a:lt2>
        <a:srgbClr val="E8E6DF"/>
      </a:lt2>
      <a:accent1>
        <a:srgbClr val="C5B4E3"/>
      </a:accent1>
      <a:accent2>
        <a:srgbClr val="0078D4"/>
      </a:accent2>
      <a:accent3>
        <a:srgbClr val="8DE971"/>
      </a:accent3>
      <a:accent4>
        <a:srgbClr val="D7D2CB"/>
      </a:accent4>
      <a:accent5>
        <a:srgbClr val="8661C5"/>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837E6454-BB5A-485A-B15D-3D489AC26F9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4b8daba7-7726-4c34-9cdd-54c5aec2096d" xsi:nil="true"/>
    <lcf76f155ced4ddcb4097134ff3c332f xmlns="a8a70cf7-9110-44f4-b9e3-de58eb84488c">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767CF1B8D6F50428EE4DA41D7F2374F" ma:contentTypeVersion="15" ma:contentTypeDescription="Create a new document." ma:contentTypeScope="" ma:versionID="b249d0085bcd3af91bb9a1eafde62494">
  <xsd:schema xmlns:xsd="http://www.w3.org/2001/XMLSchema" xmlns:xs="http://www.w3.org/2001/XMLSchema" xmlns:p="http://schemas.microsoft.com/office/2006/metadata/properties" xmlns:ns1="http://schemas.microsoft.com/sharepoint/v3" xmlns:ns2="a8a70cf7-9110-44f4-b9e3-de58eb84488c" xmlns:ns3="4b8daba7-7726-4c34-9cdd-54c5aec2096d" targetNamespace="http://schemas.microsoft.com/office/2006/metadata/properties" ma:root="true" ma:fieldsID="07c53e8c77be45ca2756054bf3b8e23c" ns1:_="" ns2:_="" ns3:_="">
    <xsd:import namespace="http://schemas.microsoft.com/sharepoint/v3"/>
    <xsd:import namespace="a8a70cf7-9110-44f4-b9e3-de58eb84488c"/>
    <xsd:import namespace="4b8daba7-7726-4c34-9cdd-54c5aec2096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8a70cf7-9110-44f4-b9e3-de58eb8448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element name="MediaServiceBillingMetadata" ma:index="22"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b8daba7-7726-4c34-9cdd-54c5aec2096d" elementFormDefault="qualified">
    <xsd:import namespace="http://schemas.microsoft.com/office/2006/documentManagement/types"/>
    <xsd:import namespace="http://schemas.microsoft.com/office/infopath/2007/PartnerControls"/>
    <xsd:element name="TaxCatchAll" ma:index="20" nillable="true" ma:displayName="Taxonomy Catch All Column" ma:hidden="true" ma:list="{db52f137-1474-4a54-a261-1f4192444281}" ma:internalName="TaxCatchAll" ma:showField="CatchAllData" ma:web="4b8daba7-7726-4c34-9cdd-54c5aec2096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dcmitype/"/>
    <ds:schemaRef ds:uri="http://schemas.microsoft.com/sharepoint/v3"/>
    <ds:schemaRef ds:uri="http://purl.org/dc/terms/"/>
    <ds:schemaRef ds:uri="http://schemas.microsoft.com/office/infopath/2007/PartnerControls"/>
    <ds:schemaRef ds:uri="http://schemas.microsoft.com/office/2006/metadata/properties"/>
    <ds:schemaRef ds:uri="http://purl.org/dc/elements/1.1/"/>
    <ds:schemaRef ds:uri="http://schemas.openxmlformats.org/package/2006/metadata/core-properties"/>
    <ds:schemaRef ds:uri="http://schemas.microsoft.com/office/2006/documentManagement/types"/>
    <ds:schemaRef ds:uri="4b8daba7-7726-4c34-9cdd-54c5aec2096d"/>
    <ds:schemaRef ds:uri="a8a70cf7-9110-44f4-b9e3-de58eb84488c"/>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8C62966C-D5BB-4F6F-A187-118ABF7816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8a70cf7-9110-44f4-b9e3-de58eb84488c"/>
    <ds:schemaRef ds:uri="4b8daba7-7726-4c34-9cdd-54c5aec2096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 AI Tour 16:9 Template Light</Template>
  <TotalTime>4761</TotalTime>
  <Words>1672</Words>
  <Application>Microsoft Office PowerPoint</Application>
  <PresentationFormat>Widescreen</PresentationFormat>
  <Paragraphs>143</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Consolas</vt:lpstr>
      <vt:lpstr>Segoe Sans Display Semibold</vt:lpstr>
      <vt:lpstr>Segoe UI</vt:lpstr>
      <vt:lpstr>Segoe UI Semibold</vt:lpstr>
      <vt:lpstr>Segoe UI Variable Display Semibold</vt:lpstr>
      <vt:lpstr>Wingdings</vt:lpstr>
      <vt:lpstr>Microsoft AI Tour 16:9 Template Dark</vt:lpstr>
      <vt:lpstr>Impulsa tu productividad con Microsoft 365 Copilot</vt:lpstr>
      <vt:lpstr>PowerPoint Presentation</vt:lpstr>
      <vt:lpstr>Impulsa tu productividad con Microsoft 365 Copilot </vt:lpstr>
      <vt:lpstr>Agenda de hoy : invertir en un club de padel  </vt:lpstr>
      <vt:lpstr>¿Qué es Copilot?</vt:lpstr>
      <vt:lpstr>¿Cómo funciona Copilot?</vt:lpstr>
      <vt:lpstr>PowerPoint Presentation</vt:lpstr>
      <vt:lpstr>PowerPoint Presentation</vt:lpstr>
      <vt:lpstr>Funcionalidades de Copilot en Word</vt:lpstr>
      <vt:lpstr>Funcionalidades de Copilot en Excel</vt:lpstr>
      <vt:lpstr>¿Por qué utilizar Copilot en Excel?</vt:lpstr>
      <vt:lpstr>Funcionalidades de Copilot en PowerPoint</vt:lpstr>
      <vt:lpstr>Funcionalidades de Copilot en Outlook</vt:lpstr>
      <vt:lpstr>Funcionalidades de Copilot en Teams</vt:lpstr>
      <vt:lpstr>Conclusion</vt:lpstr>
      <vt:lpstr>PowerPoint Presentation</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AI Tour</dc:title>
  <dc:subject>Microsoft AI Tour</dc:subject>
  <dc:creator>Henk Boelman</dc:creator>
  <cp:keywords>Microsoft AI Tour</cp:keywords>
  <dc:description/>
  <cp:lastModifiedBy>Dhania Mamodaly</cp:lastModifiedBy>
  <cp:revision>59</cp:revision>
  <cp:lastPrinted>2023-02-15T20:48:24Z</cp:lastPrinted>
  <dcterms:created xsi:type="dcterms:W3CDTF">2024-07-16T12:54:39Z</dcterms:created>
  <dcterms:modified xsi:type="dcterms:W3CDTF">2025-03-15T11:58:03Z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0x0101000767CF1B8D6F50428EE4DA41D7F2374F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Metadata">
    <vt:lpwstr/>
  </property>
  <property fmtid="{D5CDD505-2E9C-101B-9397-08002B2CF9AE}" pid="18" name="MediaServiceImageTags">
    <vt:lpwstr/>
  </property>
  <property fmtid="{D5CDD505-2E9C-101B-9397-08002B2CF9AE}" pid="19" name="MSIP_Label_defa4170-0d19-0005-0004-bc88714345d2_Enabled">
    <vt:lpwstr>true</vt:lpwstr>
  </property>
  <property fmtid="{D5CDD505-2E9C-101B-9397-08002B2CF9AE}" pid="20" name="MSIP_Label_defa4170-0d19-0005-0004-bc88714345d2_SetDate">
    <vt:lpwstr>2024-11-28T14:29:31Z</vt:lpwstr>
  </property>
  <property fmtid="{D5CDD505-2E9C-101B-9397-08002B2CF9AE}" pid="21" name="MSIP_Label_defa4170-0d19-0005-0004-bc88714345d2_Method">
    <vt:lpwstr>Standard</vt:lpwstr>
  </property>
  <property fmtid="{D5CDD505-2E9C-101B-9397-08002B2CF9AE}" pid="22" name="MSIP_Label_defa4170-0d19-0005-0004-bc88714345d2_Name">
    <vt:lpwstr>defa4170-0d19-0005-0004-bc88714345d2</vt:lpwstr>
  </property>
  <property fmtid="{D5CDD505-2E9C-101B-9397-08002B2CF9AE}" pid="23" name="MSIP_Label_defa4170-0d19-0005-0004-bc88714345d2_SiteId">
    <vt:lpwstr>7ebcf57d-059a-4d89-82dc-a01ce81251c2</vt:lpwstr>
  </property>
  <property fmtid="{D5CDD505-2E9C-101B-9397-08002B2CF9AE}" pid="24" name="MSIP_Label_defa4170-0d19-0005-0004-bc88714345d2_ActionId">
    <vt:lpwstr>a4f4ba3b-7aeb-496a-907e-b70d57c104d9</vt:lpwstr>
  </property>
  <property fmtid="{D5CDD505-2E9C-101B-9397-08002B2CF9AE}" pid="25" name="MSIP_Label_defa4170-0d19-0005-0004-bc88714345d2_ContentBits">
    <vt:lpwstr>0</vt:lpwstr>
  </property>
</Properties>
</file>